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8" r:id="rId6"/>
    <p:sldMasterId id="2147483739" r:id="rId7"/>
    <p:sldMasterId id="2147483740" r:id="rId8"/>
    <p:sldMasterId id="214748374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</p:sldIdLst>
  <p:sldSz cy="5143500" cx="9144000"/>
  <p:notesSz cx="6858000" cy="9144000"/>
  <p:embeddedFontLst>
    <p:embeddedFont>
      <p:font typeface="Raleway"/>
      <p:regular r:id="rId85"/>
      <p:bold r:id="rId86"/>
      <p:italic r:id="rId87"/>
      <p:boldItalic r:id="rId88"/>
    </p:embeddedFont>
    <p:embeddedFont>
      <p:font typeface="Anuphan"/>
      <p:regular r:id="rId89"/>
      <p:bold r:id="rId90"/>
    </p:embeddedFont>
    <p:embeddedFont>
      <p:font typeface="Manrope SemiBold"/>
      <p:regular r:id="rId91"/>
      <p:bold r:id="rId92"/>
    </p:embeddedFont>
    <p:embeddedFont>
      <p:font typeface="Anaheim"/>
      <p:regular r:id="rId93"/>
      <p:bold r:id="rId94"/>
    </p:embeddedFont>
    <p:embeddedFont>
      <p:font typeface="Manrope"/>
      <p:regular r:id="rId95"/>
      <p:bold r:id="rId96"/>
    </p:embeddedFont>
    <p:embeddedFont>
      <p:font typeface="Fira Sans"/>
      <p:regular r:id="rId97"/>
      <p:bold r:id="rId98"/>
      <p:italic r:id="rId99"/>
      <p:boldItalic r:id="rId100"/>
    </p:embeddedFont>
    <p:embeddedFont>
      <p:font typeface="Roboto"/>
      <p:regular r:id="rId101"/>
      <p:bold r:id="rId102"/>
      <p:italic r:id="rId103"/>
      <p:boldItalic r:id="rId104"/>
    </p:embeddedFont>
    <p:embeddedFont>
      <p:font typeface="Poppins"/>
      <p:regular r:id="rId105"/>
      <p:bold r:id="rId106"/>
      <p:italic r:id="rId107"/>
      <p:boldItalic r:id="rId108"/>
    </p:embeddedFont>
    <p:embeddedFont>
      <p:font typeface="Manrope Medium"/>
      <p:regular r:id="rId109"/>
      <p:bold r:id="rId110"/>
    </p:embeddedFont>
    <p:embeddedFont>
      <p:font typeface="Poppins Medium"/>
      <p:regular r:id="rId111"/>
      <p:bold r:id="rId112"/>
      <p:italic r:id="rId113"/>
      <p:boldItalic r:id="rId114"/>
    </p:embeddedFont>
    <p:embeddedFont>
      <p:font typeface="Fira Sans Extra Condensed"/>
      <p:regular r:id="rId115"/>
      <p:bold r:id="rId116"/>
      <p:italic r:id="rId117"/>
      <p:boldItalic r:id="rId118"/>
    </p:embeddedFont>
    <p:embeddedFont>
      <p:font typeface="Open Sans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lexander Jacob Yu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92ABF1-67DE-4DFC-B544-31E4A95AD8F6}">
  <a:tblStyle styleId="{2392ABF1-67DE-4DFC-B544-31E4A95AD8F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font" Target="fonts/Poppins-italic.fntdata"/><Relationship Id="rId106" Type="http://schemas.openxmlformats.org/officeDocument/2006/relationships/font" Target="fonts/Poppins-bold.fntdata"/><Relationship Id="rId105" Type="http://schemas.openxmlformats.org/officeDocument/2006/relationships/font" Target="fonts/Poppins-regular.fntdata"/><Relationship Id="rId104" Type="http://schemas.openxmlformats.org/officeDocument/2006/relationships/font" Target="fonts/Roboto-boldItalic.fntdata"/><Relationship Id="rId109" Type="http://schemas.openxmlformats.org/officeDocument/2006/relationships/font" Target="fonts/ManropeMedium-regular.fntdata"/><Relationship Id="rId108" Type="http://schemas.openxmlformats.org/officeDocument/2006/relationships/font" Target="fonts/Poppins-bold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font" Target="fonts/FiraSans-bold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121" Type="http://schemas.openxmlformats.org/officeDocument/2006/relationships/font" Target="fonts/OpenSans-italic.fntdata"/><Relationship Id="rId25" Type="http://schemas.openxmlformats.org/officeDocument/2006/relationships/slide" Target="slides/slide15.xml"/><Relationship Id="rId120" Type="http://schemas.openxmlformats.org/officeDocument/2006/relationships/font" Target="fonts/OpenSans-bold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22" Type="http://schemas.openxmlformats.org/officeDocument/2006/relationships/font" Target="fonts/OpenSans-boldItalic.fntdata"/><Relationship Id="rId95" Type="http://schemas.openxmlformats.org/officeDocument/2006/relationships/font" Target="fonts/Manrope-regular.fntdata"/><Relationship Id="rId94" Type="http://schemas.openxmlformats.org/officeDocument/2006/relationships/font" Target="fonts/Anaheim-bold.fntdata"/><Relationship Id="rId97" Type="http://schemas.openxmlformats.org/officeDocument/2006/relationships/font" Target="fonts/FiraSans-regular.fntdata"/><Relationship Id="rId96" Type="http://schemas.openxmlformats.org/officeDocument/2006/relationships/font" Target="fonts/Manrope-bold.fntdata"/><Relationship Id="rId11" Type="http://schemas.openxmlformats.org/officeDocument/2006/relationships/slide" Target="slides/slide1.xml"/><Relationship Id="rId99" Type="http://schemas.openxmlformats.org/officeDocument/2006/relationships/font" Target="fonts/FiraSans-italic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FiraSans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font" Target="fonts/ManropeSemiBold-regular.fntdata"/><Relationship Id="rId90" Type="http://schemas.openxmlformats.org/officeDocument/2006/relationships/font" Target="fonts/Anuphan-bold.fntdata"/><Relationship Id="rId93" Type="http://schemas.openxmlformats.org/officeDocument/2006/relationships/font" Target="fonts/Anaheim-regular.fntdata"/><Relationship Id="rId92" Type="http://schemas.openxmlformats.org/officeDocument/2006/relationships/font" Target="fonts/ManropeSemiBold-bold.fntdata"/><Relationship Id="rId118" Type="http://schemas.openxmlformats.org/officeDocument/2006/relationships/font" Target="fonts/FiraSansExtraCondensed-boldItalic.fntdata"/><Relationship Id="rId117" Type="http://schemas.openxmlformats.org/officeDocument/2006/relationships/font" Target="fonts/FiraSansExtraCondensed-italic.fntdata"/><Relationship Id="rId116" Type="http://schemas.openxmlformats.org/officeDocument/2006/relationships/font" Target="fonts/FiraSansExtraCondensed-bold.fntdata"/><Relationship Id="rId115" Type="http://schemas.openxmlformats.org/officeDocument/2006/relationships/font" Target="fonts/FiraSansExtraCondensed-regular.fntdata"/><Relationship Id="rId119" Type="http://schemas.openxmlformats.org/officeDocument/2006/relationships/font" Target="fonts/OpenSans-regular.fntdata"/><Relationship Id="rId15" Type="http://schemas.openxmlformats.org/officeDocument/2006/relationships/slide" Target="slides/slide5.xml"/><Relationship Id="rId110" Type="http://schemas.openxmlformats.org/officeDocument/2006/relationships/font" Target="fonts/ManropeMedium-bold.fntdata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font" Target="fonts/PoppinsMedium-boldItalic.fntdata"/><Relationship Id="rId18" Type="http://schemas.openxmlformats.org/officeDocument/2006/relationships/slide" Target="slides/slide8.xml"/><Relationship Id="rId113" Type="http://schemas.openxmlformats.org/officeDocument/2006/relationships/font" Target="fonts/PoppinsMedium-italic.fntdata"/><Relationship Id="rId112" Type="http://schemas.openxmlformats.org/officeDocument/2006/relationships/font" Target="fonts/PoppinsMedium-bold.fntdata"/><Relationship Id="rId111" Type="http://schemas.openxmlformats.org/officeDocument/2006/relationships/font" Target="fonts/PoppinsMedium-regular.fntdata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font" Target="fonts/Raleway-bold.fntdata"/><Relationship Id="rId85" Type="http://schemas.openxmlformats.org/officeDocument/2006/relationships/font" Target="fonts/Raleway-regular.fntdata"/><Relationship Id="rId88" Type="http://schemas.openxmlformats.org/officeDocument/2006/relationships/font" Target="fonts/Raleway-boldItalic.fntdata"/><Relationship Id="rId87" Type="http://schemas.openxmlformats.org/officeDocument/2006/relationships/font" Target="fonts/Raleway-italic.fntdata"/><Relationship Id="rId89" Type="http://schemas.openxmlformats.org/officeDocument/2006/relationships/font" Target="fonts/Anuphan-regular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6T21:35:34.493">
    <p:pos x="6000" y="0"/>
    <p:text>All complete!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2-06T21:39:31.793">
    <p:pos x="6000" y="0"/>
    <p:text>Left: checkpoint. Right: final demo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1acebfb7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1acebfb7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167ff34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167ff34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67ff340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67ff340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821d903b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821d903b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17d7ad365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17d7ad365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17d766d4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17d766d4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7d7ad365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7d7ad365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7d7ad365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7d7ad365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17d7ad365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17d7ad365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7d7ad365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7d7ad365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164c80a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164c80a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1821d903b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1821d903b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64c80aff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164c80aff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164c80af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164c80af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64c80af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64c80af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64c80af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64c80af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164c80af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164c80af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164c80aff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164c80af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164c80aff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164c80af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64c80aff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64c80aff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164c80aff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164c80aff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1845efc99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1845efc99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17cf432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17cf432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10f15b30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10f15b30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f96d36a7ab_1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f96d36a7ab_1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67ff3401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67ff3401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10f15b30e0_3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10f15b30e0_3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1845efc993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1845efc993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1845efc99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31845efc99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1845efc993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1845efc993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845efc993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1845efc993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1cc0049c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1cc0049c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1cc0049c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1cc0049c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845efc99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1845efc99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1cc0049c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31cc0049c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1cc0049cc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31cc0049c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1cc0049cc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1cc0049cc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cc0049cc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1cc0049cc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1cc0049c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1cc0049c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1cc0049c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1cc0049c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821d903be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821d903be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10f15b30e0_3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310f15b30e0_3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0f15b30e0_3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10f15b30e0_3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31821d903be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31821d903be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0e6e13fe7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0e6e13fe7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1cc0049cc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1cc0049cc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Left: checkpoint. Right: final demo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1cc0049cc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1cc0049cc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1cc0049c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31cc0049c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submitted to the app store! Review and approval still pending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f96d36a7ab_1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f96d36a7ab_1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17d766d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317d766d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167ff3401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167ff3401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110c8d8168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3110c8d8168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110c8d8168_1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110c8d8168_1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1877aeaa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31877aeaa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1877aeaa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1877aeaa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0e6e13fe7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0e6e13fe7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f96d36a7ab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2f96d36a7ab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13f76615c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313f76615c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13f76615c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13f76615c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3167ff3401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3167ff3401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13f76615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13f76615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17d766d4f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317d766d4f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167ff3401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167ff3401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13f76615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13f76615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167ff3401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167ff3401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13f76615c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313f76615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0f15b30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0f15b30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13f76615c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13f76615c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13f76615c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13f76615c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13f76615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313f76615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13f76615c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13f76615c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167ff3401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167ff3401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0f15b3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0f15b3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167ff3401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167ff3401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103" name="Google Shape;103;p1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106" name="Google Shape;106;p1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1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720000" y="5036650"/>
            <a:ext cx="8536500" cy="0"/>
            <a:chOff x="2220050" y="1547100"/>
            <a:chExt cx="8536500" cy="0"/>
          </a:xfrm>
        </p:grpSpPr>
        <p:cxnSp>
          <p:nvCxnSpPr>
            <p:cNvPr id="113" name="Google Shape;11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20" name="Google Shape;12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0" name="Google Shape;13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97" name="Google Shape;197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" name="Google Shape;208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215" name="Google Shape;215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230" name="Google Shape;230;p2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2" name="Google Shape;232;p2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27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36" name="Google Shape;236;p2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37" name="Google Shape;237;p2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45" name="Google Shape;245;p2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248" name="Google Shape;248;p2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52" name="Google Shape;252;p2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" name="Google Shape;25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ctrTitle"/>
          </p:nvPr>
        </p:nvSpPr>
        <p:spPr>
          <a:xfrm>
            <a:off x="457200" y="411475"/>
            <a:ext cx="45690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" name="Google Shape;262;p32"/>
          <p:cNvSpPr txBox="1"/>
          <p:nvPr>
            <p:ph idx="1" type="subTitle"/>
          </p:nvPr>
        </p:nvSpPr>
        <p:spPr>
          <a:xfrm>
            <a:off x="457200" y="1234975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3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301" name="Google Shape;301;p43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4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04" name="Google Shape;304;p4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4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07" name="Google Shape;307;p4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D6EE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199B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10" name="Google Shape;310;p4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ctrTitle"/>
          </p:nvPr>
        </p:nvSpPr>
        <p:spPr>
          <a:xfrm>
            <a:off x="713225" y="1946875"/>
            <a:ext cx="43395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713225" y="4212025"/>
            <a:ext cx="43395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4438650" y="346970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46"/>
          <p:cNvSpPr txBox="1"/>
          <p:nvPr>
            <p:ph hasCustomPrompt="1" idx="2" type="title"/>
          </p:nvPr>
        </p:nvSpPr>
        <p:spPr>
          <a:xfrm>
            <a:off x="4438650" y="2772125"/>
            <a:ext cx="1228800" cy="79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4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23" name="Google Shape;323;p4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5" name="Google Shape;325;p4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799875" y="1139550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28" name="Google Shape;328;p4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29" name="Google Shape;329;p4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4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8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37" name="Google Shape;337;p48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9" name="Google Shape;339;p4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48"/>
          <p:cNvSpPr txBox="1"/>
          <p:nvPr>
            <p:ph idx="1" type="subTitle"/>
          </p:nvPr>
        </p:nvSpPr>
        <p:spPr>
          <a:xfrm>
            <a:off x="4919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2" type="subTitle"/>
          </p:nvPr>
        </p:nvSpPr>
        <p:spPr>
          <a:xfrm>
            <a:off x="1298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48"/>
          <p:cNvSpPr txBox="1"/>
          <p:nvPr>
            <p:ph idx="3" type="subTitle"/>
          </p:nvPr>
        </p:nvSpPr>
        <p:spPr>
          <a:xfrm>
            <a:off x="1298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4" name="Google Shape;344;p48"/>
          <p:cNvSpPr txBox="1"/>
          <p:nvPr>
            <p:ph idx="4" type="subTitle"/>
          </p:nvPr>
        </p:nvSpPr>
        <p:spPr>
          <a:xfrm>
            <a:off x="4919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5" name="Google Shape;345;p48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46" name="Google Shape;346;p4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" name="Google Shape;348;p48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49" name="Google Shape;349;p48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48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48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49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354" name="Google Shape;354;p49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57" name="Google Shape;357;p4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4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60" name="Google Shape;360;p4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4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4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63" name="Google Shape;363;p4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0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67" name="Google Shape;367;p50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9" name="Google Shape;369;p5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50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50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3" name="Google Shape;373;p50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74" name="Google Shape;374;p50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6" name="Google Shape;376;p50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77" name="Google Shape;377;p50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0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51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1"/>
          <p:cNvSpPr/>
          <p:nvPr/>
        </p:nvSpPr>
        <p:spPr>
          <a:xfrm rot="1008355">
            <a:off x="4301657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 txBox="1"/>
          <p:nvPr>
            <p:ph type="title"/>
          </p:nvPr>
        </p:nvSpPr>
        <p:spPr>
          <a:xfrm>
            <a:off x="713225" y="1233825"/>
            <a:ext cx="39447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4" name="Google Shape;384;p51"/>
          <p:cNvGrpSpPr/>
          <p:nvPr/>
        </p:nvGrpSpPr>
        <p:grpSpPr>
          <a:xfrm>
            <a:off x="4610280" y="381352"/>
            <a:ext cx="4117249" cy="3945269"/>
            <a:chOff x="4610280" y="381352"/>
            <a:chExt cx="4117249" cy="3945269"/>
          </a:xfrm>
        </p:grpSpPr>
        <p:grpSp>
          <p:nvGrpSpPr>
            <p:cNvPr id="385" name="Google Shape;385;p51"/>
            <p:cNvGrpSpPr/>
            <p:nvPr/>
          </p:nvGrpSpPr>
          <p:grpSpPr>
            <a:xfrm>
              <a:off x="4709750" y="974933"/>
              <a:ext cx="1271585" cy="1042133"/>
              <a:chOff x="3147231" y="1221519"/>
              <a:chExt cx="1728166" cy="1416327"/>
            </a:xfrm>
          </p:grpSpPr>
          <p:sp>
            <p:nvSpPr>
              <p:cNvPr id="386" name="Google Shape;386;p5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" name="Google Shape;391;p51"/>
            <p:cNvSpPr/>
            <p:nvPr/>
          </p:nvSpPr>
          <p:spPr>
            <a:xfrm rot="10800000">
              <a:off x="4610280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1"/>
            <p:cNvSpPr/>
            <p:nvPr/>
          </p:nvSpPr>
          <p:spPr>
            <a:xfrm flipH="1" rot="10800000">
              <a:off x="8125767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" name="Google Shape;393;p51"/>
            <p:cNvGrpSpPr/>
            <p:nvPr/>
          </p:nvGrpSpPr>
          <p:grpSpPr>
            <a:xfrm>
              <a:off x="7957902" y="3715950"/>
              <a:ext cx="769627" cy="610670"/>
              <a:chOff x="8617240" y="3715950"/>
              <a:chExt cx="769627" cy="610670"/>
            </a:xfrm>
          </p:grpSpPr>
          <p:sp>
            <p:nvSpPr>
              <p:cNvPr id="394" name="Google Shape;394;p51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1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51"/>
            <p:cNvGrpSpPr/>
            <p:nvPr/>
          </p:nvGrpSpPr>
          <p:grpSpPr>
            <a:xfrm rot="-5400000">
              <a:off x="6229277" y="381359"/>
              <a:ext cx="792042" cy="792028"/>
              <a:chOff x="3900053" y="536399"/>
              <a:chExt cx="1076436" cy="1076417"/>
            </a:xfrm>
          </p:grpSpPr>
          <p:sp>
            <p:nvSpPr>
              <p:cNvPr id="397" name="Google Shape;397;p51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1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1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898575" y="1203700"/>
            <a:ext cx="3532200" cy="23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52"/>
          <p:cNvSpPr txBox="1"/>
          <p:nvPr>
            <p:ph idx="1" type="subTitle"/>
          </p:nvPr>
        </p:nvSpPr>
        <p:spPr>
          <a:xfrm>
            <a:off x="4898575" y="3509375"/>
            <a:ext cx="3532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03" name="Google Shape;403;p52"/>
          <p:cNvCxnSpPr/>
          <p:nvPr/>
        </p:nvCxnSpPr>
        <p:spPr>
          <a:xfrm rot="10800000">
            <a:off x="682375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2"/>
          <p:cNvSpPr/>
          <p:nvPr/>
        </p:nvSpPr>
        <p:spPr>
          <a:xfrm rot="-9791645">
            <a:off x="-3255215" y="-1258508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52"/>
          <p:cNvGrpSpPr/>
          <p:nvPr/>
        </p:nvGrpSpPr>
        <p:grpSpPr>
          <a:xfrm>
            <a:off x="363235" y="868775"/>
            <a:ext cx="4850361" cy="3990787"/>
            <a:chOff x="363235" y="868775"/>
            <a:chExt cx="4850361" cy="3990787"/>
          </a:xfrm>
        </p:grpSpPr>
        <p:grpSp>
          <p:nvGrpSpPr>
            <p:cNvPr id="406" name="Google Shape;406;p52"/>
            <p:cNvGrpSpPr/>
            <p:nvPr/>
          </p:nvGrpSpPr>
          <p:grpSpPr>
            <a:xfrm flipH="1">
              <a:off x="3134850" y="868775"/>
              <a:ext cx="939446" cy="939446"/>
              <a:chOff x="7314317" y="1694632"/>
              <a:chExt cx="1286384" cy="1286384"/>
            </a:xfrm>
          </p:grpSpPr>
          <p:sp>
            <p:nvSpPr>
              <p:cNvPr id="407" name="Google Shape;407;p52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" name="Google Shape;409;p52"/>
            <p:cNvSpPr/>
            <p:nvPr/>
          </p:nvSpPr>
          <p:spPr>
            <a:xfrm flipH="1">
              <a:off x="587036" y="944419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 flipH="1">
              <a:off x="2638008" y="40770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1" name="Google Shape;411;p52"/>
            <p:cNvGrpSpPr/>
            <p:nvPr/>
          </p:nvGrpSpPr>
          <p:grpSpPr>
            <a:xfrm flipH="1">
              <a:off x="363235" y="2815878"/>
              <a:ext cx="700000" cy="581948"/>
              <a:chOff x="8426667" y="3750949"/>
              <a:chExt cx="958510" cy="796862"/>
            </a:xfrm>
          </p:grpSpPr>
          <p:sp>
            <p:nvSpPr>
              <p:cNvPr id="412" name="Google Shape;412;p52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4" name="Google Shape;414;p52"/>
            <p:cNvSpPr/>
            <p:nvPr/>
          </p:nvSpPr>
          <p:spPr>
            <a:xfrm flipH="1">
              <a:off x="5118683" y="4756157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" name="Google Shape;45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3"/>
          <p:cNvSpPr txBox="1"/>
          <p:nvPr>
            <p:ph type="title"/>
          </p:nvPr>
        </p:nvSpPr>
        <p:spPr>
          <a:xfrm>
            <a:off x="720000" y="3569250"/>
            <a:ext cx="3320400" cy="101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/>
          <p:nvPr>
            <p:ph hasCustomPrompt="1" type="title"/>
          </p:nvPr>
        </p:nvSpPr>
        <p:spPr>
          <a:xfrm>
            <a:off x="713225" y="2755575"/>
            <a:ext cx="40164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0" name="Google Shape;420;p54"/>
          <p:cNvSpPr txBox="1"/>
          <p:nvPr>
            <p:ph idx="1" type="subTitle"/>
          </p:nvPr>
        </p:nvSpPr>
        <p:spPr>
          <a:xfrm>
            <a:off x="713225" y="3792075"/>
            <a:ext cx="3403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56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24" name="Google Shape;424;p56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56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27" name="Google Shape;427;p56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28" name="Google Shape;428;p56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6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6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6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" name="Google Shape;433;p56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6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56"/>
          <p:cNvSpPr txBox="1"/>
          <p:nvPr>
            <p:ph hasCustomPrompt="1" idx="2" type="title"/>
          </p:nvPr>
        </p:nvSpPr>
        <p:spPr>
          <a:xfrm>
            <a:off x="99492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56"/>
          <p:cNvSpPr txBox="1"/>
          <p:nvPr>
            <p:ph hasCustomPrompt="1" idx="3" type="title"/>
          </p:nvPr>
        </p:nvSpPr>
        <p:spPr>
          <a:xfrm>
            <a:off x="99492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56"/>
          <p:cNvSpPr txBox="1"/>
          <p:nvPr>
            <p:ph hasCustomPrompt="1" idx="4" type="title"/>
          </p:nvPr>
        </p:nvSpPr>
        <p:spPr>
          <a:xfrm>
            <a:off x="3694200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56"/>
          <p:cNvSpPr txBox="1"/>
          <p:nvPr>
            <p:ph hasCustomPrompt="1" idx="5" type="title"/>
          </p:nvPr>
        </p:nvSpPr>
        <p:spPr>
          <a:xfrm>
            <a:off x="3694200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" name="Google Shape;440;p56"/>
          <p:cNvSpPr txBox="1"/>
          <p:nvPr>
            <p:ph hasCustomPrompt="1" idx="6" type="title"/>
          </p:nvPr>
        </p:nvSpPr>
        <p:spPr>
          <a:xfrm>
            <a:off x="639347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1" name="Google Shape;441;p56"/>
          <p:cNvSpPr txBox="1"/>
          <p:nvPr>
            <p:ph hasCustomPrompt="1" idx="7" type="title"/>
          </p:nvPr>
        </p:nvSpPr>
        <p:spPr>
          <a:xfrm>
            <a:off x="639347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56"/>
          <p:cNvSpPr txBox="1"/>
          <p:nvPr>
            <p:ph idx="1" type="subTitle"/>
          </p:nvPr>
        </p:nvSpPr>
        <p:spPr>
          <a:xfrm>
            <a:off x="99492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3" name="Google Shape;443;p56"/>
          <p:cNvSpPr txBox="1"/>
          <p:nvPr>
            <p:ph idx="8" type="subTitle"/>
          </p:nvPr>
        </p:nvSpPr>
        <p:spPr>
          <a:xfrm>
            <a:off x="3694200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4" name="Google Shape;444;p56"/>
          <p:cNvSpPr txBox="1"/>
          <p:nvPr>
            <p:ph idx="9" type="subTitle"/>
          </p:nvPr>
        </p:nvSpPr>
        <p:spPr>
          <a:xfrm>
            <a:off x="639347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5" name="Google Shape;445;p56"/>
          <p:cNvSpPr txBox="1"/>
          <p:nvPr>
            <p:ph idx="13" type="subTitle"/>
          </p:nvPr>
        </p:nvSpPr>
        <p:spPr>
          <a:xfrm>
            <a:off x="99492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6" name="Google Shape;446;p56"/>
          <p:cNvSpPr txBox="1"/>
          <p:nvPr>
            <p:ph idx="14" type="subTitle"/>
          </p:nvPr>
        </p:nvSpPr>
        <p:spPr>
          <a:xfrm>
            <a:off x="3694200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5" type="subTitle"/>
          </p:nvPr>
        </p:nvSpPr>
        <p:spPr>
          <a:xfrm>
            <a:off x="639347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2" name="Google Shape;452;p57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53" name="Google Shape;453;p57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7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57"/>
          <p:cNvSpPr/>
          <p:nvPr/>
        </p:nvSpPr>
        <p:spPr>
          <a:xfrm flipH="1" rot="10800000">
            <a:off x="8732842" y="12847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57"/>
          <p:cNvGrpSpPr/>
          <p:nvPr/>
        </p:nvGrpSpPr>
        <p:grpSpPr>
          <a:xfrm>
            <a:off x="-743575" y="817908"/>
            <a:ext cx="10134441" cy="3665925"/>
            <a:chOff x="-743575" y="817908"/>
            <a:chExt cx="10134441" cy="3665925"/>
          </a:xfrm>
        </p:grpSpPr>
        <p:grpSp>
          <p:nvGrpSpPr>
            <p:cNvPr id="457" name="Google Shape;457;p57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58" name="Google Shape;458;p57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7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7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7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3" name="Google Shape;463;p57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4" name="Google Shape;464;p57"/>
            <p:cNvGrpSpPr/>
            <p:nvPr/>
          </p:nvGrpSpPr>
          <p:grpSpPr>
            <a:xfrm>
              <a:off x="8621240" y="3873163"/>
              <a:ext cx="769627" cy="610670"/>
              <a:chOff x="8621240" y="3287013"/>
              <a:chExt cx="769627" cy="610670"/>
            </a:xfrm>
          </p:grpSpPr>
          <p:sp>
            <p:nvSpPr>
              <p:cNvPr id="465" name="Google Shape;465;p57"/>
              <p:cNvSpPr/>
              <p:nvPr/>
            </p:nvSpPr>
            <p:spPr>
              <a:xfrm>
                <a:off x="8621240" y="3287013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8902705" y="3489683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5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69" name="Google Shape;469;p5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5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472" name="Google Shape;472;p5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5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76" name="Google Shape;476;p5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9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79" name="Google Shape;479;p59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5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482" name="Google Shape;482;p5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4" name="Google Shape;484;p5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485" name="Google Shape;485;p5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88" name="Google Shape;488;p5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9"/>
          <p:cNvSpPr txBox="1"/>
          <p:nvPr>
            <p:ph idx="1" type="subTitle"/>
          </p:nvPr>
        </p:nvSpPr>
        <p:spPr>
          <a:xfrm>
            <a:off x="720000" y="1169725"/>
            <a:ext cx="7704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6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0"/>
          <p:cNvSpPr txBox="1"/>
          <p:nvPr>
            <p:ph idx="1" type="subTitle"/>
          </p:nvPr>
        </p:nvSpPr>
        <p:spPr>
          <a:xfrm>
            <a:off x="1205700" y="1409975"/>
            <a:ext cx="67326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4" name="Google Shape;49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5" name="Google Shape;495;p60"/>
          <p:cNvGrpSpPr/>
          <p:nvPr/>
        </p:nvGrpSpPr>
        <p:grpSpPr>
          <a:xfrm>
            <a:off x="-3146612" y="3812919"/>
            <a:ext cx="14269506" cy="4593927"/>
            <a:chOff x="-3146612" y="3812919"/>
            <a:chExt cx="14269506" cy="4593927"/>
          </a:xfrm>
        </p:grpSpPr>
        <p:sp>
          <p:nvSpPr>
            <p:cNvPr id="496" name="Google Shape;496;p60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6444364" y="39467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60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99" name="Google Shape;499;p60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00" name="Google Shape;500;p60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60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60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60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60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5" name="Google Shape;505;p60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60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61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09" name="Google Shape;509;p61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1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1" name="Google Shape;511;p6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" type="subTitle"/>
          </p:nvPr>
        </p:nvSpPr>
        <p:spPr>
          <a:xfrm>
            <a:off x="901914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61"/>
          <p:cNvSpPr txBox="1"/>
          <p:nvPr>
            <p:ph idx="2" type="subTitle"/>
          </p:nvPr>
        </p:nvSpPr>
        <p:spPr>
          <a:xfrm>
            <a:off x="3473697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5" name="Google Shape;515;p61"/>
          <p:cNvSpPr txBox="1"/>
          <p:nvPr>
            <p:ph idx="3" type="subTitle"/>
          </p:nvPr>
        </p:nvSpPr>
        <p:spPr>
          <a:xfrm>
            <a:off x="6045485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4" type="subTitle"/>
          </p:nvPr>
        </p:nvSpPr>
        <p:spPr>
          <a:xfrm>
            <a:off x="901914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5" type="subTitle"/>
          </p:nvPr>
        </p:nvSpPr>
        <p:spPr>
          <a:xfrm>
            <a:off x="3473700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8" name="Google Shape;518;p61"/>
          <p:cNvSpPr txBox="1"/>
          <p:nvPr>
            <p:ph idx="6" type="subTitle"/>
          </p:nvPr>
        </p:nvSpPr>
        <p:spPr>
          <a:xfrm>
            <a:off x="6045486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9" name="Google Shape;519;p61"/>
          <p:cNvGrpSpPr/>
          <p:nvPr/>
        </p:nvGrpSpPr>
        <p:grpSpPr>
          <a:xfrm>
            <a:off x="-743575" y="817908"/>
            <a:ext cx="10130441" cy="3581963"/>
            <a:chOff x="-743575" y="817908"/>
            <a:chExt cx="10130441" cy="3581963"/>
          </a:xfrm>
        </p:grpSpPr>
        <p:grpSp>
          <p:nvGrpSpPr>
            <p:cNvPr id="520" name="Google Shape;520;p61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21" name="Google Shape;521;p6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6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6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6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6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6" name="Google Shape;526;p61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1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8617240" y="3789200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8898705" y="3991870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62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532" name="Google Shape;532;p62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2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4" name="Google Shape;534;p62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6" name="Google Shape;536;p62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62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62"/>
          <p:cNvSpPr txBox="1"/>
          <p:nvPr>
            <p:ph idx="3" type="subTitle"/>
          </p:nvPr>
        </p:nvSpPr>
        <p:spPr>
          <a:xfrm>
            <a:off x="1460070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62"/>
          <p:cNvSpPr txBox="1"/>
          <p:nvPr>
            <p:ph idx="4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0" name="Google Shape;540;p62"/>
          <p:cNvSpPr txBox="1"/>
          <p:nvPr>
            <p:ph idx="5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1" name="Google Shape;541;p62"/>
          <p:cNvSpPr txBox="1"/>
          <p:nvPr>
            <p:ph idx="6" type="subTitle"/>
          </p:nvPr>
        </p:nvSpPr>
        <p:spPr>
          <a:xfrm>
            <a:off x="1460070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2" name="Google Shape;542;p62"/>
          <p:cNvSpPr txBox="1"/>
          <p:nvPr>
            <p:ph idx="7" type="subTitle"/>
          </p:nvPr>
        </p:nvSpPr>
        <p:spPr>
          <a:xfrm>
            <a:off x="5286595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3" name="Google Shape;543;p62"/>
          <p:cNvSpPr txBox="1"/>
          <p:nvPr>
            <p:ph idx="8" type="subTitle"/>
          </p:nvPr>
        </p:nvSpPr>
        <p:spPr>
          <a:xfrm>
            <a:off x="5286595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44" name="Google Shape;544;p62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545" name="Google Shape;545;p62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62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" name="Google Shape;547;p62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548" name="Google Shape;548;p62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62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62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5" name="Google Shape;55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3"/>
          <p:cNvGrpSpPr/>
          <p:nvPr/>
        </p:nvGrpSpPr>
        <p:grpSpPr>
          <a:xfrm>
            <a:off x="-3460637" y="3812919"/>
            <a:ext cx="14845206" cy="4681027"/>
            <a:chOff x="-3460637" y="3812919"/>
            <a:chExt cx="14845206" cy="4681027"/>
          </a:xfrm>
        </p:grpSpPr>
        <p:sp>
          <p:nvSpPr>
            <p:cNvPr id="553" name="Google Shape;553;p63"/>
            <p:cNvSpPr/>
            <p:nvPr/>
          </p:nvSpPr>
          <p:spPr>
            <a:xfrm>
              <a:off x="-3460637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6706039" y="40338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5" name="Google Shape;555;p6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7" name="Google Shape;557;p63"/>
          <p:cNvSpPr txBox="1"/>
          <p:nvPr>
            <p:ph idx="1" type="subTitle"/>
          </p:nvPr>
        </p:nvSpPr>
        <p:spPr>
          <a:xfrm>
            <a:off x="720000" y="1916638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63"/>
          <p:cNvSpPr txBox="1"/>
          <p:nvPr>
            <p:ph idx="2" type="subTitle"/>
          </p:nvPr>
        </p:nvSpPr>
        <p:spPr>
          <a:xfrm>
            <a:off x="3304295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63"/>
          <p:cNvSpPr txBox="1"/>
          <p:nvPr>
            <p:ph idx="3" type="subTitle"/>
          </p:nvPr>
        </p:nvSpPr>
        <p:spPr>
          <a:xfrm>
            <a:off x="720000" y="3697398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0" name="Google Shape;560;p63"/>
          <p:cNvSpPr txBox="1"/>
          <p:nvPr>
            <p:ph idx="4" type="subTitle"/>
          </p:nvPr>
        </p:nvSpPr>
        <p:spPr>
          <a:xfrm>
            <a:off x="3304298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1" name="Google Shape;561;p63"/>
          <p:cNvSpPr txBox="1"/>
          <p:nvPr>
            <p:ph idx="5" type="subTitle"/>
          </p:nvPr>
        </p:nvSpPr>
        <p:spPr>
          <a:xfrm>
            <a:off x="5888590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2" name="Google Shape;562;p63"/>
          <p:cNvSpPr txBox="1"/>
          <p:nvPr>
            <p:ph idx="6" type="subTitle"/>
          </p:nvPr>
        </p:nvSpPr>
        <p:spPr>
          <a:xfrm>
            <a:off x="5888597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3" name="Google Shape;563;p63"/>
          <p:cNvSpPr txBox="1"/>
          <p:nvPr>
            <p:ph idx="7" type="subTitle"/>
          </p:nvPr>
        </p:nvSpPr>
        <p:spPr>
          <a:xfrm>
            <a:off x="72000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4" name="Google Shape;564;p63"/>
          <p:cNvSpPr txBox="1"/>
          <p:nvPr>
            <p:ph idx="8" type="subTitle"/>
          </p:nvPr>
        </p:nvSpPr>
        <p:spPr>
          <a:xfrm>
            <a:off x="3304295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5" name="Google Shape;565;p63"/>
          <p:cNvSpPr txBox="1"/>
          <p:nvPr>
            <p:ph idx="9" type="subTitle"/>
          </p:nvPr>
        </p:nvSpPr>
        <p:spPr>
          <a:xfrm>
            <a:off x="588859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6" name="Google Shape;566;p63"/>
          <p:cNvSpPr txBox="1"/>
          <p:nvPr>
            <p:ph idx="13" type="subTitle"/>
          </p:nvPr>
        </p:nvSpPr>
        <p:spPr>
          <a:xfrm>
            <a:off x="72000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7" name="Google Shape;567;p63"/>
          <p:cNvSpPr txBox="1"/>
          <p:nvPr>
            <p:ph idx="14" type="subTitle"/>
          </p:nvPr>
        </p:nvSpPr>
        <p:spPr>
          <a:xfrm>
            <a:off x="3304295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8" name="Google Shape;568;p63"/>
          <p:cNvSpPr txBox="1"/>
          <p:nvPr>
            <p:ph idx="15" type="subTitle"/>
          </p:nvPr>
        </p:nvSpPr>
        <p:spPr>
          <a:xfrm>
            <a:off x="588859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69" name="Google Shape;569;p63"/>
          <p:cNvGrpSpPr/>
          <p:nvPr/>
        </p:nvGrpSpPr>
        <p:grpSpPr>
          <a:xfrm>
            <a:off x="-743575" y="817908"/>
            <a:ext cx="10130441" cy="3351688"/>
            <a:chOff x="-743575" y="817908"/>
            <a:chExt cx="10130441" cy="3351688"/>
          </a:xfrm>
        </p:grpSpPr>
        <p:grpSp>
          <p:nvGrpSpPr>
            <p:cNvPr id="570" name="Google Shape;570;p63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71" name="Google Shape;571;p63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3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3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3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3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3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5360275" y="949300"/>
            <a:ext cx="29181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2" name="Google Shape;582;p64"/>
          <p:cNvSpPr txBox="1"/>
          <p:nvPr>
            <p:ph idx="1" type="subTitle"/>
          </p:nvPr>
        </p:nvSpPr>
        <p:spPr>
          <a:xfrm>
            <a:off x="5360275" y="1604575"/>
            <a:ext cx="291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3" name="Google Shape;583;p64"/>
          <p:cNvSpPr txBox="1"/>
          <p:nvPr/>
        </p:nvSpPr>
        <p:spPr>
          <a:xfrm>
            <a:off x="5360275" y="31747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65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86" name="Google Shape;586;p65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8" name="Google Shape;588;p6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9" name="Google Shape;589;p65"/>
          <p:cNvGrpSpPr/>
          <p:nvPr/>
        </p:nvGrpSpPr>
        <p:grpSpPr>
          <a:xfrm>
            <a:off x="-743575" y="974933"/>
            <a:ext cx="10130441" cy="3351688"/>
            <a:chOff x="-743575" y="817908"/>
            <a:chExt cx="10130441" cy="3351688"/>
          </a:xfrm>
        </p:grpSpPr>
        <p:grpSp>
          <p:nvGrpSpPr>
            <p:cNvPr id="590" name="Google Shape;590;p65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91" name="Google Shape;591;p65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5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5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5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5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6" name="Google Shape;596;p65"/>
            <p:cNvSpPr/>
            <p:nvPr/>
          </p:nvSpPr>
          <p:spPr>
            <a:xfrm rot="10800000">
              <a:off x="378855" y="3199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66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66"/>
          <p:cNvSpPr/>
          <p:nvPr/>
        </p:nvSpPr>
        <p:spPr>
          <a:xfrm flipH="1" rot="-1008355">
            <a:off x="-3422993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66"/>
          <p:cNvGrpSpPr/>
          <p:nvPr/>
        </p:nvGrpSpPr>
        <p:grpSpPr>
          <a:xfrm>
            <a:off x="233268" y="381350"/>
            <a:ext cx="4117249" cy="3945270"/>
            <a:chOff x="233268" y="381350"/>
            <a:chExt cx="4117249" cy="3945270"/>
          </a:xfrm>
        </p:grpSpPr>
        <p:grpSp>
          <p:nvGrpSpPr>
            <p:cNvPr id="604" name="Google Shape;604;p66"/>
            <p:cNvGrpSpPr/>
            <p:nvPr/>
          </p:nvGrpSpPr>
          <p:grpSpPr>
            <a:xfrm flipH="1">
              <a:off x="2979462" y="974933"/>
              <a:ext cx="1271585" cy="1042133"/>
              <a:chOff x="3147231" y="1221519"/>
              <a:chExt cx="1728166" cy="1416327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6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6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p66"/>
            <p:cNvSpPr/>
            <p:nvPr/>
          </p:nvSpPr>
          <p:spPr>
            <a:xfrm flipH="1" rot="10800000">
              <a:off x="4251041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6"/>
            <p:cNvSpPr/>
            <p:nvPr/>
          </p:nvSpPr>
          <p:spPr>
            <a:xfrm rot="10800000">
              <a:off x="735553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" name="Google Shape;612;p66"/>
            <p:cNvGrpSpPr/>
            <p:nvPr/>
          </p:nvGrpSpPr>
          <p:grpSpPr>
            <a:xfrm flipH="1">
              <a:off x="233268" y="3715950"/>
              <a:ext cx="769627" cy="610670"/>
              <a:chOff x="8617240" y="3715950"/>
              <a:chExt cx="769627" cy="610670"/>
            </a:xfrm>
          </p:grpSpPr>
          <p:sp>
            <p:nvSpPr>
              <p:cNvPr id="613" name="Google Shape;613;p66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66"/>
            <p:cNvGrpSpPr/>
            <p:nvPr/>
          </p:nvGrpSpPr>
          <p:grpSpPr>
            <a:xfrm flipH="1">
              <a:off x="1822175" y="381350"/>
              <a:ext cx="939446" cy="939446"/>
              <a:chOff x="7314317" y="1694632"/>
              <a:chExt cx="1286384" cy="1286384"/>
            </a:xfrm>
          </p:grpSpPr>
          <p:sp>
            <p:nvSpPr>
              <p:cNvPr id="616" name="Google Shape;616;p66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23" name="Google Shape;623;p68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4" name="Google Shape;624;p68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68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6" name="Google Shape;62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9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9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1" name="Google Shape;631;p69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5" name="Google Shape;635;p70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36" name="Google Shape;636;p70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70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8" name="Google Shape;638;p70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639" name="Google Shape;639;p7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70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1" name="Google Shape;64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71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1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71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7" name="Google Shape;647;p71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71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9" name="Google Shape;649;p71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50" name="Google Shape;650;p71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651" name="Google Shape;651;p7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71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3" name="Google Shape;65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6" name="Google Shape;656;p72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72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8" name="Google Shape;658;p72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659" name="Google Shape;659;p7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72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61" name="Google Shape;66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" name="Google Shape;664;p73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73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73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7" name="Google Shape;667;p73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68" name="Google Shape;668;p7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73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70" name="Google Shape;67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4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3" name="Google Shape;673;p74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74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5" name="Google Shape;675;p74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76" name="Google Shape;676;p7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74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78" name="Google Shape;67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5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2" name="Google Shape;682;p75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83" name="Google Shape;683;p75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4" name="Google Shape;684;p75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85" name="Google Shape;685;p7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75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87" name="Google Shape;68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6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76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7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3" name="Google Shape;693;p77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4" name="Google Shape;694;p77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77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6" name="Google Shape;69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79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2" name="Google Shape;702;p79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3" name="Google Shape;703;p79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4" name="Google Shape;704;p79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79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6" name="Google Shape;706;p79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7" name="Google Shape;707;p79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79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9" name="Google Shape;709;p79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0" name="Google Shape;710;p79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1" name="Google Shape;711;p79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2" name="Google Shape;712;p79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3" name="Google Shape;713;p79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14" name="Google Shape;71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79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716" name="Google Shape;716;p79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7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719" name="Google Shape;719;p7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7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p7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722" name="Google Shape;722;p7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7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" name="Google Shape;725;p79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726" name="Google Shape;726;p7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79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0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1" name="Google Shape;731;p80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2" name="Google Shape;732;p80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733" name="Google Shape;733;p8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80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35" name="Google Shape;73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1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738" name="Google Shape;738;p81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81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81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81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2" name="Google Shape;742;p81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743" name="Google Shape;74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2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6" name="Google Shape;746;p82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82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82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2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82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82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3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4" name="Google Shape;754;p83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5" name="Google Shape;755;p83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83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7" name="Google Shape;757;p83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758" name="Google Shape;758;p8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83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2" name="Google Shape;762;p84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63" name="Google Shape;763;p84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84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5" name="Google Shape;765;p84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766" name="Google Shape;766;p8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84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5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85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2" name="Google Shape;772;p85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3" name="Google Shape;773;p85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4" name="Google Shape;774;p85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5" name="Google Shape;775;p85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6" name="Google Shape;776;p85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7" name="Google Shape;777;p85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86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1" name="Google Shape;781;p86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2" name="Google Shape;782;p86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3" name="Google Shape;783;p86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4" name="Google Shape;784;p86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5" name="Google Shape;785;p86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6" name="Google Shape;786;p86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7" name="Google Shape;787;p86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8" name="Google Shape;788;p86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9" name="Google Shape;789;p86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0" name="Google Shape;790;p86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791" name="Google Shape;791;p8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86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5" name="Google Shape;795;p87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6" name="Google Shape;796;p87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7" name="Google Shape;797;p87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8" name="Google Shape;798;p87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9" name="Google Shape;799;p87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7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1" name="Google Shape;801;p87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2" name="Google Shape;802;p87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87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4" name="Google Shape;804;p87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5" name="Google Shape;805;p87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6" name="Google Shape;806;p87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7" name="Google Shape;807;p87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8" name="Google Shape;808;p87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87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810" name="Google Shape;810;p8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87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8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88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88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6" name="Google Shape;816;p88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88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9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89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1" name="Google Shape;821;p89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822" name="Google Shape;822;p8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89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7" name="Google Shape;827;p90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828" name="Google Shape;828;p9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90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9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3" name="Google Shape;833;p9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36" name="Google Shape;836;p9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7" name="Google Shape;837;p9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8" name="Google Shape;838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9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843" name="Google Shape;843;p9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5" name="Google Shape;845;p9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93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7" name="Google Shape;847;p93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8" name="Google Shape;848;p93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849" name="Google Shape;849;p9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850" name="Google Shape;850;p9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9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2" name="Google Shape;852;p9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853" name="Google Shape;853;p9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9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9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94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858" name="Google Shape;858;p94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94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94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861" name="Google Shape;861;p94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4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4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4" name="Google Shape;864;p94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0" name="Google Shape;620;p6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Relationship Id="rId11" Type="http://schemas.openxmlformats.org/officeDocument/2006/relationships/image" Target="../media/image47.png"/><Relationship Id="rId10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58.png"/><Relationship Id="rId5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12.jpg"/><Relationship Id="rId6" Type="http://schemas.openxmlformats.org/officeDocument/2006/relationships/image" Target="../media/image55.png"/><Relationship Id="rId7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1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Relationship Id="rId4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2.xml"/><Relationship Id="rId4" Type="http://schemas.openxmlformats.org/officeDocument/2006/relationships/hyperlink" Target="http://drive.google.com/file/d/1aAizj76aI6q0iN8AkLIZciAg-3ZBQ-6v/view" TargetMode="External"/><Relationship Id="rId5" Type="http://schemas.openxmlformats.org/officeDocument/2006/relationships/image" Target="../media/image89.jpg"/><Relationship Id="rId6" Type="http://schemas.openxmlformats.org/officeDocument/2006/relationships/hyperlink" Target="http://drive.google.com/file/d/1cCQGaohOzm0n_uggMxScqfsy-gkWTZjF/view" TargetMode="External"/><Relationship Id="rId7" Type="http://schemas.openxmlformats.org/officeDocument/2006/relationships/image" Target="../media/image8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miro.com/app/board/uXjVLVtCV8o=/" TargetMode="External"/><Relationship Id="rId4" Type="http://schemas.openxmlformats.org/officeDocument/2006/relationships/hyperlink" Target="https://github.com/Alezander9/Locked-In-App" TargetMode="External"/><Relationship Id="rId5" Type="http://schemas.openxmlformats.org/officeDocument/2006/relationships/hyperlink" Target="https://www.figma.com/proto/OCFo0SgSrsXFMxZrXMB7Am/LockedIn-Med-Fi-Prototype?node-id=0-1&amp;t=8s75gByDfe2TJ0c0-1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5" Type="http://schemas.openxmlformats.org/officeDocument/2006/relationships/hyperlink" Target="https://journalhosting.ucalgary.ca/index.php/TLI/article/view/71910" TargetMode="External"/><Relationship Id="rId6" Type="http://schemas.openxmlformats.org/officeDocument/2006/relationships/hyperlink" Target="https://journalhosting.ucalgary.ca/index.php/TLI/article/view/71910" TargetMode="External"/><Relationship Id="rId7" Type="http://schemas.openxmlformats.org/officeDocument/2006/relationships/hyperlink" Target="https://olj.onlinelearningconsortium.org/index.php/olj/article/view/3407" TargetMode="External"/><Relationship Id="rId8" Type="http://schemas.openxmlformats.org/officeDocument/2006/relationships/hyperlink" Target="https://olj.onlinelearningconsortium.org/index.php/olj/article/view/3407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95"/>
          <p:cNvGrpSpPr/>
          <p:nvPr/>
        </p:nvGrpSpPr>
        <p:grpSpPr>
          <a:xfrm>
            <a:off x="2382500" y="1096075"/>
            <a:ext cx="7055100" cy="0"/>
            <a:chOff x="2220050" y="1547100"/>
            <a:chExt cx="7055100" cy="0"/>
          </a:xfrm>
        </p:grpSpPr>
        <p:cxnSp>
          <p:nvCxnSpPr>
            <p:cNvPr id="871" name="Google Shape;871;p9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95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73" name="Google Shape;873;p95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rgbClr val="1A1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5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rgbClr val="D6E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5" name="Google Shape;875;p95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876" name="Google Shape;876;p95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877" name="Google Shape;877;p95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rgbClr val="4886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95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9" name="Google Shape;879;p95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0" name="Google Shape;880;p95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881" name="Google Shape;881;p95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95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95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95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95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95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95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95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95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95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95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95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95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95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95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95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95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95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95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95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95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95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95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95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95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95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95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95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95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0" name="Google Shape;910;p95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95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2" name="Google Shape;912;p95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913" name="Google Shape;913;p95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rgbClr val="84DD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95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5" name="Google Shape;915;p95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916" name="Google Shape;916;p95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95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8" name="Google Shape;918;p95"/>
          <p:cNvSpPr txBox="1"/>
          <p:nvPr>
            <p:ph type="ctrTitle"/>
          </p:nvPr>
        </p:nvSpPr>
        <p:spPr>
          <a:xfrm>
            <a:off x="4572000" y="639725"/>
            <a:ext cx="41121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Hi-Fi</a:t>
            </a:r>
            <a:r>
              <a:rPr lang="en">
                <a:solidFill>
                  <a:schemeClr val="lt1"/>
                </a:solidFill>
              </a:rPr>
              <a:t>_|_</a:t>
            </a:r>
            <a:r>
              <a:rPr lang="en"/>
              <a:t>   Prototype</a:t>
            </a:r>
            <a:endParaRPr/>
          </a:p>
        </p:txBody>
      </p:sp>
      <p:sp>
        <p:nvSpPr>
          <p:cNvPr id="919" name="Google Shape;919;p95"/>
          <p:cNvSpPr txBox="1"/>
          <p:nvPr/>
        </p:nvSpPr>
        <p:spPr>
          <a:xfrm>
            <a:off x="4652150" y="2577500"/>
            <a:ext cx="5574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Team: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Alexander Yue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Evan Hsu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Diego Valdez Duran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Ecem “AJ” Yilmazhaliloglu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 rotWithShape="1">
          <a:blip r:embed="rId3">
            <a:alphaModFix/>
          </a:blip>
          <a:srcRect b="34506" l="11796" r="10029" t="16079"/>
          <a:stretch/>
        </p:blipFill>
        <p:spPr>
          <a:xfrm>
            <a:off x="5780299" y="2583278"/>
            <a:ext cx="1392850" cy="3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4"/>
          <p:cNvSpPr txBox="1"/>
          <p:nvPr>
            <p:ph type="title"/>
          </p:nvPr>
        </p:nvSpPr>
        <p:spPr>
          <a:xfrm>
            <a:off x="731975" y="239050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Summary</a:t>
            </a:r>
            <a:endParaRPr/>
          </a:p>
        </p:txBody>
      </p:sp>
      <p:sp>
        <p:nvSpPr>
          <p:cNvPr id="1150" name="Google Shape;1150;p104"/>
          <p:cNvSpPr/>
          <p:nvPr/>
        </p:nvSpPr>
        <p:spPr>
          <a:xfrm>
            <a:off x="995000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Inconsistencies in Design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Button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styles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Fonts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Navigation Elements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104"/>
          <p:cNvSpPr/>
          <p:nvPr/>
        </p:nvSpPr>
        <p:spPr>
          <a:xfrm>
            <a:off x="6202375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Appearance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Lacking color vibrancy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Missing original branding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104"/>
          <p:cNvSpPr/>
          <p:nvPr/>
        </p:nvSpPr>
        <p:spPr>
          <a:xfrm>
            <a:off x="3566500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Not functional in Figma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104"/>
          <p:cNvSpPr/>
          <p:nvPr/>
        </p:nvSpPr>
        <p:spPr>
          <a:xfrm>
            <a:off x="995000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voice-input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adjustable text sizes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104"/>
          <p:cNvSpPr/>
          <p:nvPr/>
        </p:nvSpPr>
        <p:spPr>
          <a:xfrm>
            <a:off x="6266750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Advanced Interactions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navigation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delete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5" name="Google Shape;1155;p104"/>
          <p:cNvSpPr/>
          <p:nvPr/>
        </p:nvSpPr>
        <p:spPr>
          <a:xfrm>
            <a:off x="3630875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Terminology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Action terms need standardization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“Ignore” “accept” “delete”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Iconography for exit unclear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5"/>
          <p:cNvSpPr txBox="1"/>
          <p:nvPr>
            <p:ph type="title"/>
          </p:nvPr>
        </p:nvSpPr>
        <p:spPr>
          <a:xfrm>
            <a:off x="713200" y="214075"/>
            <a:ext cx="5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focus on these 3 areas</a:t>
            </a:r>
            <a:endParaRPr/>
          </a:p>
        </p:txBody>
      </p:sp>
      <p:sp>
        <p:nvSpPr>
          <p:cNvPr id="1161" name="Google Shape;1161;p105"/>
          <p:cNvSpPr/>
          <p:nvPr/>
        </p:nvSpPr>
        <p:spPr>
          <a:xfrm>
            <a:off x="1001250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Inconsistencies in Design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Button styles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Fonts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Navigation Elements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105"/>
          <p:cNvSpPr/>
          <p:nvPr/>
        </p:nvSpPr>
        <p:spPr>
          <a:xfrm>
            <a:off x="6208625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Appearance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Lacking color vibrancy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Missing original branding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105"/>
          <p:cNvSpPr/>
          <p:nvPr/>
        </p:nvSpPr>
        <p:spPr>
          <a:xfrm>
            <a:off x="3572750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Not functional in Figma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105"/>
          <p:cNvSpPr/>
          <p:nvPr/>
        </p:nvSpPr>
        <p:spPr>
          <a:xfrm>
            <a:off x="1001250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voice-input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adjustable text sizes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5" name="Google Shape;1165;p105"/>
          <p:cNvSpPr/>
          <p:nvPr/>
        </p:nvSpPr>
        <p:spPr>
          <a:xfrm>
            <a:off x="6273000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Advanced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Interactions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navigation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delete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6" name="Google Shape;1166;p105"/>
          <p:cNvSpPr/>
          <p:nvPr/>
        </p:nvSpPr>
        <p:spPr>
          <a:xfrm>
            <a:off x="3637125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Terminology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Action terms need standardization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“Ignore” “accept” “delete”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Iconography for exit unclear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7" name="Google Shape;1167;p105"/>
          <p:cNvSpPr/>
          <p:nvPr/>
        </p:nvSpPr>
        <p:spPr>
          <a:xfrm>
            <a:off x="6744075" y="1890725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Vibrant colors are challenging to get right. We will stick to Prof Landay’s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of a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accent color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105"/>
          <p:cNvSpPr/>
          <p:nvPr/>
        </p:nvSpPr>
        <p:spPr>
          <a:xfrm>
            <a:off x="1468600" y="3835600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would be nice in a real product but our out of scope for our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105"/>
          <p:cNvSpPr/>
          <p:nvPr/>
        </p:nvSpPr>
        <p:spPr>
          <a:xfrm>
            <a:off x="6798450" y="4031300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features would be nice in a real product but our out of scope for our prototype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0" name="Google Shape;117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375" y="4517825"/>
            <a:ext cx="3015075" cy="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6"/>
          <p:cNvSpPr txBox="1"/>
          <p:nvPr>
            <p:ph type="title"/>
          </p:nvPr>
        </p:nvSpPr>
        <p:spPr>
          <a:xfrm>
            <a:off x="960450" y="2699650"/>
            <a:ext cx="42498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EVALUATIONS / REVISIONS TO UI</a:t>
            </a:r>
            <a:endParaRPr sz="3800"/>
          </a:p>
        </p:txBody>
      </p:sp>
      <p:sp>
        <p:nvSpPr>
          <p:cNvPr id="1176" name="Google Shape;1176;p106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77" name="Google Shape;1177;p106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178" name="Google Shape;1178;p10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106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80" name="Google Shape;1180;p106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7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6" name="Google Shape;1186;p107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Tab Bar is Not Functional Across All Screens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87" name="Google Shape;1187;p107"/>
          <p:cNvSpPr txBox="1"/>
          <p:nvPr/>
        </p:nvSpPr>
        <p:spPr>
          <a:xfrm>
            <a:off x="6117475" y="44756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made sure that the navbar was always active in the app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88" name="Google Shape;1188;p107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9" name="Google Shape;1189;p107"/>
          <p:cNvSpPr txBox="1"/>
          <p:nvPr/>
        </p:nvSpPr>
        <p:spPr>
          <a:xfrm>
            <a:off x="655517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0" name="Google Shape;1190;p107"/>
          <p:cNvSpPr txBox="1"/>
          <p:nvPr/>
        </p:nvSpPr>
        <p:spPr>
          <a:xfrm>
            <a:off x="536950" y="3051625"/>
            <a:ext cx="22095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bottom navigation bar does not work across all screens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91" name="Google Shape;1191;p107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92" name="Google Shape;11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09" y="1431850"/>
            <a:ext cx="1530671" cy="3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07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3225" y="1502951"/>
            <a:ext cx="2324175" cy="3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8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H8: Aesthetic &amp; Minimalist Design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9" name="Google Shape;1199;p108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Unreadability After Repeated Clicking the “Edit” Icon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00" name="Google Shape;1200;p108"/>
          <p:cNvSpPr txBox="1"/>
          <p:nvPr/>
        </p:nvSpPr>
        <p:spPr>
          <a:xfrm>
            <a:off x="5682800" y="1472100"/>
            <a:ext cx="27576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could not reproduce this issue.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Nonetheless, it is a figma specific bug and we ensured that the hi-fi edit button functions as expected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08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02" name="Google Shape;1202;p108"/>
          <p:cNvSpPr txBox="1"/>
          <p:nvPr/>
        </p:nvSpPr>
        <p:spPr>
          <a:xfrm>
            <a:off x="6538851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03" name="Google Shape;1203;p108"/>
          <p:cNvPicPr preferRelativeResize="0"/>
          <p:nvPr/>
        </p:nvPicPr>
        <p:blipFill rotWithShape="1">
          <a:blip r:embed="rId3">
            <a:alphaModFix/>
          </a:blip>
          <a:srcRect b="0" l="0" r="7817" t="2931"/>
          <a:stretch/>
        </p:blipFill>
        <p:spPr>
          <a:xfrm>
            <a:off x="2980787" y="1472100"/>
            <a:ext cx="2209475" cy="29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08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Repeatedly clicking the edit button creates overlapping text, making the tab unreadable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05" name="Google Shape;1205;p108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09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1" name="Google Shape;1211;p109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Attendance Withdrawal Icon is Not Intuitive 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12" name="Google Shape;1212;p109"/>
          <p:cNvSpPr txBox="1"/>
          <p:nvPr/>
        </p:nvSpPr>
        <p:spPr>
          <a:xfrm>
            <a:off x="5710825" y="4318100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Replaced variable buttons with two toggle radio buttons. Now the three states are clearly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visible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only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two buttons are needed to change between them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13" name="Google Shape;1213;p109"/>
          <p:cNvSpPr txBox="1"/>
          <p:nvPr/>
        </p:nvSpPr>
        <p:spPr>
          <a:xfrm>
            <a:off x="3530677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4" name="Google Shape;1214;p109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5" name="Google Shape;1215;p109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Icon to withdraw event attendance is not intuitive and not placed next to “Attending”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16" name="Google Shape;1216;p109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17" name="Google Shape;121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75" y="1313750"/>
            <a:ext cx="2324725" cy="3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09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9475" y="1313751"/>
            <a:ext cx="2324175" cy="3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0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4" name="Google Shape;1224;p110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Potential Confusion Between “Study Sessions” and “Groups”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25" name="Google Shape;1225;p110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6" name="Google Shape;1226;p110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7" name="Google Shape;1227;p110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similar phrases “Study Sessions” and “Groups” may lead users to believe that they are the same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28" name="Google Shape;1228;p110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29" name="Google Shape;122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075" y="1313750"/>
            <a:ext cx="2434950" cy="3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10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9475" y="1313751"/>
            <a:ext cx="2324175" cy="3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10"/>
          <p:cNvSpPr/>
          <p:nvPr/>
        </p:nvSpPr>
        <p:spPr>
          <a:xfrm>
            <a:off x="5924075" y="3786775"/>
            <a:ext cx="410400" cy="379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10"/>
          <p:cNvSpPr txBox="1"/>
          <p:nvPr/>
        </p:nvSpPr>
        <p:spPr>
          <a:xfrm>
            <a:off x="5710825" y="4318100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have moved all study sessions into a tab labelled “events.” We believe this will help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separate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the events and group functions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1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H9: Help Users with Errors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38" name="Google Shape;1238;p111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Indication When a Public Study Session is Full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39" name="Google Shape;1239;p111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40" name="Google Shape;1240;p111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41" name="Google Shape;1241;p111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Having no indication that a study session is full can cause confusion among users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42" name="Google Shape;1242;p111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43" name="Google Shape;124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063" y="1373500"/>
            <a:ext cx="2434975" cy="3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11"/>
          <p:cNvSpPr txBox="1"/>
          <p:nvPr/>
        </p:nvSpPr>
        <p:spPr>
          <a:xfrm>
            <a:off x="5674975" y="1373500"/>
            <a:ext cx="27576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do not intend for public study sessions to have a max capacity, but we may make this </a:t>
            </a: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clearer during the onboarding process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2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0" name="Google Shape;1250;p112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Button to Cancel Uploading Process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51" name="Google Shape;1251;p112"/>
          <p:cNvSpPr txBox="1"/>
          <p:nvPr/>
        </p:nvSpPr>
        <p:spPr>
          <a:xfrm>
            <a:off x="6152425" y="422554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added a cancel button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52" name="Google Shape;1252;p112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3" name="Google Shape;1253;p112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4" name="Google Shape;1254;p112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There should be a “cancel” button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if the user wishes to cancel this process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55" name="Google Shape;1255;p112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56" name="Google Shape;1256;p112"/>
          <p:cNvPicPr preferRelativeResize="0"/>
          <p:nvPr/>
        </p:nvPicPr>
        <p:blipFill rotWithShape="1">
          <a:blip r:embed="rId3">
            <a:alphaModFix/>
          </a:blip>
          <a:srcRect b="10321" l="0" r="0" t="0"/>
          <a:stretch/>
        </p:blipFill>
        <p:spPr>
          <a:xfrm>
            <a:off x="3235325" y="1385000"/>
            <a:ext cx="1550625" cy="30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50" y="1385000"/>
            <a:ext cx="2299684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13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3" name="Google Shape;1263;p113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Method to Recover a Deleted Task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64" name="Google Shape;1264;p113"/>
          <p:cNvSpPr txBox="1"/>
          <p:nvPr/>
        </p:nvSpPr>
        <p:spPr>
          <a:xfrm>
            <a:off x="5889825" y="40886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Added toast (temporary pop-up) with undo button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65" name="Google Shape;1265;p113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6" name="Google Shape;1266;p113"/>
          <p:cNvSpPr txBox="1"/>
          <p:nvPr/>
        </p:nvSpPr>
        <p:spPr>
          <a:xfrm>
            <a:off x="6330826" y="9659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7" name="Google Shape;1267;p113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If a task is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accidentally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deleted or if users change their minds, there needs to be a way to recover tasks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68" name="Google Shape;1268;p113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69" name="Google Shape;126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00" y="1472375"/>
            <a:ext cx="2063700" cy="30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25" y="1472375"/>
            <a:ext cx="2415291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926" name="Google Shape;926;p96"/>
          <p:cNvSpPr txBox="1"/>
          <p:nvPr>
            <p:ph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7" name="Google Shape;927;p96"/>
          <p:cNvSpPr txBox="1"/>
          <p:nvPr>
            <p:ph idx="3" type="title"/>
          </p:nvPr>
        </p:nvSpPr>
        <p:spPr>
          <a:xfrm>
            <a:off x="720000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8" name="Google Shape;928;p96"/>
          <p:cNvSpPr txBox="1"/>
          <p:nvPr>
            <p:ph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96"/>
          <p:cNvSpPr txBox="1"/>
          <p:nvPr>
            <p:ph idx="5" type="title"/>
          </p:nvPr>
        </p:nvSpPr>
        <p:spPr>
          <a:xfrm>
            <a:off x="3371772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0" name="Google Shape;930;p96"/>
          <p:cNvSpPr txBox="1"/>
          <p:nvPr>
            <p:ph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1" name="Google Shape;931;p96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2" name="Google Shape;932;p96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 Results</a:t>
            </a:r>
            <a:endParaRPr/>
          </a:p>
        </p:txBody>
      </p:sp>
      <p:sp>
        <p:nvSpPr>
          <p:cNvPr id="933" name="Google Shape;933;p96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Eval/Revisions to UI</a:t>
            </a:r>
            <a:endParaRPr/>
          </a:p>
        </p:txBody>
      </p:sp>
      <p:sp>
        <p:nvSpPr>
          <p:cNvPr id="934" name="Google Shape;934;p96"/>
          <p:cNvSpPr txBox="1"/>
          <p:nvPr>
            <p:ph idx="13" type="subTitle"/>
          </p:nvPr>
        </p:nvSpPr>
        <p:spPr>
          <a:xfrm>
            <a:off x="720000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Implementation</a:t>
            </a:r>
            <a:endParaRPr/>
          </a:p>
        </p:txBody>
      </p:sp>
      <p:sp>
        <p:nvSpPr>
          <p:cNvPr id="935" name="Google Shape;935;p96"/>
          <p:cNvSpPr txBox="1"/>
          <p:nvPr>
            <p:ph idx="14" type="subTitle"/>
          </p:nvPr>
        </p:nvSpPr>
        <p:spPr>
          <a:xfrm>
            <a:off x="3371774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4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H5: Error Prevention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6" name="Google Shape;1276;p114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Confirmation to Delete a Task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77" name="Google Shape;1277;p114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8" name="Google Shape;1278;p114"/>
          <p:cNvSpPr txBox="1"/>
          <p:nvPr/>
        </p:nvSpPr>
        <p:spPr>
          <a:xfrm>
            <a:off x="6324126" y="9673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9" name="Google Shape;1279;p114"/>
          <p:cNvSpPr txBox="1"/>
          <p:nvPr/>
        </p:nvSpPr>
        <p:spPr>
          <a:xfrm>
            <a:off x="536950" y="3109850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If users accidentally click the trash icon, they may not realize a task was deleted, leading to an unexpected loss of crucial information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80" name="Google Shape;1280;p114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81" name="Google Shape;12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00" y="1472375"/>
            <a:ext cx="2063700" cy="30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14"/>
          <p:cNvSpPr txBox="1"/>
          <p:nvPr/>
        </p:nvSpPr>
        <p:spPr>
          <a:xfrm>
            <a:off x="5729950" y="4087300"/>
            <a:ext cx="2109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With new easy recovery of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deleting task, we decided adding a confirmation would be unnecessary and slow down users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283" name="Google Shape;128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25" y="1472375"/>
            <a:ext cx="2415291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5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H1: Visibility of System Status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9" name="Google Shape;1289;p115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Label “</a:t>
            </a: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Processing</a:t>
            </a: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[resource]” is Unclear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90" name="Google Shape;1290;p115"/>
          <p:cNvSpPr txBox="1"/>
          <p:nvPr/>
        </p:nvSpPr>
        <p:spPr>
          <a:xfrm>
            <a:off x="5989800" y="4140367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relabeled this page to the more informative “Extracting tasks from”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91" name="Google Shape;1291;p115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92" name="Google Shape;1292;p115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93" name="Google Shape;1293;p115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users can be confused on what “processing” entails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94" name="Google Shape;1294;p115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95" name="Google Shape;129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750" y="1373500"/>
            <a:ext cx="1650650" cy="31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50" y="1385000"/>
            <a:ext cx="2299684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6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H1: Visibility of System Status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2" name="Google Shape;1302;p116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Result of Uploading Materials is Vague 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03" name="Google Shape;1303;p116"/>
          <p:cNvSpPr txBox="1"/>
          <p:nvPr/>
        </p:nvSpPr>
        <p:spPr>
          <a:xfrm>
            <a:off x="5687775" y="3724725"/>
            <a:ext cx="2272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believe that the notification: “Class materials updated, new to-dos available in Tasks is an adequate way to inform the user that uploaded material creates new tasks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04" name="Google Shape;1304;p116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5" name="Google Shape;1305;p116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6" name="Google Shape;1306;p116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Users may be confused on what can be done after uploading materials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07" name="Google Shape;1307;p116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08" name="Google Shape;13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475" y="1373500"/>
            <a:ext cx="2088125" cy="31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16"/>
          <p:cNvPicPr preferRelativeResize="0"/>
          <p:nvPr/>
        </p:nvPicPr>
        <p:blipFill rotWithShape="1">
          <a:blip r:embed="rId3">
            <a:alphaModFix/>
          </a:blip>
          <a:srcRect b="30478" l="0" r="0" t="0"/>
          <a:stretch/>
        </p:blipFill>
        <p:spPr>
          <a:xfrm>
            <a:off x="5726150" y="1373500"/>
            <a:ext cx="2088125" cy="2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6"/>
          <p:cNvSpPr/>
          <p:nvPr/>
        </p:nvSpPr>
        <p:spPr>
          <a:xfrm>
            <a:off x="5536900" y="1463600"/>
            <a:ext cx="2462700" cy="66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7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and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6" name="Google Shape;1316;p117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Toggles Share Location Screen are Unconventional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17" name="Google Shape;1317;p117"/>
          <p:cNvSpPr txBox="1"/>
          <p:nvPr/>
        </p:nvSpPr>
        <p:spPr>
          <a:xfrm>
            <a:off x="5926325" y="349004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fixed the error in colors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18" name="Google Shape;1318;p117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9" name="Google Shape;1319;p117"/>
          <p:cNvSpPr txBox="1"/>
          <p:nvPr/>
        </p:nvSpPr>
        <p:spPr>
          <a:xfrm>
            <a:off x="6431151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0" name="Google Shape;1320;p117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Location toggles should be off instead of on as a default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21" name="Google Shape;1321;p117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22" name="Google Shape;132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638" y="1373500"/>
            <a:ext cx="1947816" cy="29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601" y="1373500"/>
            <a:ext cx="3062850" cy="19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8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H8: Aesthetic &amp; Minimalist Design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9" name="Google Shape;1329;p118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Uniform, Minimal Color Scheme Used Throughout App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30" name="Google Shape;1330;p118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1" name="Google Shape;1331;p118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2" name="Google Shape;1332;p118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Color scheme can make it difficult for users to distinguish different sections and actions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33" name="Google Shape;1333;p118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4" name="Google Shape;1334;p118"/>
          <p:cNvSpPr txBox="1"/>
          <p:nvPr/>
        </p:nvSpPr>
        <p:spPr>
          <a:xfrm>
            <a:off x="5549450" y="4290775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decided not to add additional accent colors, but did add two more white and gray shades to use as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separators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within the app feeds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335" name="Google Shape;133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00" y="1373500"/>
            <a:ext cx="2117900" cy="29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18"/>
          <p:cNvPicPr preferRelativeResize="0"/>
          <p:nvPr/>
        </p:nvPicPr>
        <p:blipFill rotWithShape="1">
          <a:blip r:embed="rId4">
            <a:alphaModFix/>
          </a:blip>
          <a:srcRect b="22602" l="0" r="0" t="11155"/>
          <a:stretch/>
        </p:blipFill>
        <p:spPr>
          <a:xfrm>
            <a:off x="5626875" y="936088"/>
            <a:ext cx="2376550" cy="340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9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H6: Recognition not Recall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2" name="Google Shape;1342;p119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Study Sessions are Not Grouped by Class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43" name="Google Shape;1343;p119"/>
          <p:cNvSpPr txBox="1"/>
          <p:nvPr/>
        </p:nvSpPr>
        <p:spPr>
          <a:xfrm>
            <a:off x="5548425" y="2984200"/>
            <a:ext cx="2615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The class name is now automatically placed into the title of private study sessions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highlighted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44" name="Google Shape;1344;p119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5" name="Google Shape;1345;p119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6" name="Google Shape;1346;p119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Although tasks are grouped by date and class, study sessions are only grouped by date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47" name="Google Shape;1347;p119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48" name="Google Shape;134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25" y="1308425"/>
            <a:ext cx="2054856" cy="3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19"/>
          <p:cNvPicPr preferRelativeResize="0"/>
          <p:nvPr/>
        </p:nvPicPr>
        <p:blipFill rotWithShape="1">
          <a:blip r:embed="rId4">
            <a:alphaModFix/>
          </a:blip>
          <a:srcRect b="0" l="1277" r="2670" t="0"/>
          <a:stretch/>
        </p:blipFill>
        <p:spPr>
          <a:xfrm>
            <a:off x="5223225" y="1308425"/>
            <a:ext cx="3153676" cy="16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20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H2: Match b/w System &amp; World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5" name="Google Shape;1355;p120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“Intractability” is Ambiguous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56" name="Google Shape;1356;p120"/>
          <p:cNvSpPr txBox="1"/>
          <p:nvPr/>
        </p:nvSpPr>
        <p:spPr>
          <a:xfrm>
            <a:off x="5811700" y="2362817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changed this setting to “noise level”</a:t>
            </a:r>
            <a:b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</a:b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also plan to rework our survey questions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57" name="Google Shape;1357;p120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8" name="Google Shape;1358;p120"/>
          <p:cNvSpPr txBox="1"/>
          <p:nvPr/>
        </p:nvSpPr>
        <p:spPr>
          <a:xfrm>
            <a:off x="64561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9" name="Google Shape;1359;p120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Ambiguity of “intractability” makes it difficult for users to understand and adjust their preferences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60" name="Google Shape;1360;p120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61" name="Google Shape;13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963" y="1482400"/>
            <a:ext cx="25431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988" y="1482400"/>
            <a:ext cx="23431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68" name="Google Shape;1368;p121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Indication of Required Fields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69" name="Google Shape;1369;p121"/>
          <p:cNvSpPr txBox="1"/>
          <p:nvPr/>
        </p:nvSpPr>
        <p:spPr>
          <a:xfrm>
            <a:off x="5785225" y="3999725"/>
            <a:ext cx="2272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added an * to indicate required as is standard in other apps like google forms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70" name="Google Shape;1370;p121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1" name="Google Shape;1371;p121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2" name="Google Shape;1372;p121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There are some optional fields, but no required fields,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creating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inconsistencies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73" name="Google Shape;1373;p121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74" name="Google Shape;137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38" y="1308425"/>
            <a:ext cx="2202024" cy="3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536" y="1325138"/>
            <a:ext cx="2621683" cy="25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2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81" name="Google Shape;1381;p122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Margin and Padding of the Intro Pages are Inconsistent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82" name="Google Shape;1382;p122"/>
          <p:cNvSpPr txBox="1"/>
          <p:nvPr/>
        </p:nvSpPr>
        <p:spPr>
          <a:xfrm>
            <a:off x="5906125" y="4225550"/>
            <a:ext cx="23256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upgraded our landing page to a single page with an information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carousel. Now the formatting is consistent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83" name="Google Shape;1383;p122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84" name="Google Shape;1384;p122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formatting inconsistencies can cause a slight disturbance with the aesthetic flow through the app’s introduction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85" name="Google Shape;1385;p122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86" name="Google Shape;138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100" y="1722475"/>
            <a:ext cx="1491825" cy="2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425" y="1722475"/>
            <a:ext cx="1448972" cy="2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22"/>
          <p:cNvPicPr preferRelativeResize="0"/>
          <p:nvPr/>
        </p:nvPicPr>
        <p:blipFill rotWithShape="1">
          <a:blip r:embed="rId5">
            <a:alphaModFix/>
          </a:blip>
          <a:srcRect b="5490" l="0" r="0" t="0"/>
          <a:stretch/>
        </p:blipFill>
        <p:spPr>
          <a:xfrm>
            <a:off x="6249350" y="926388"/>
            <a:ext cx="1608850" cy="32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3"/>
          <p:cNvSpPr txBox="1"/>
          <p:nvPr>
            <p:ph type="title"/>
          </p:nvPr>
        </p:nvSpPr>
        <p:spPr>
          <a:xfrm>
            <a:off x="687900" y="550600"/>
            <a:ext cx="7499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towards our Usability Goals</a:t>
            </a:r>
            <a:endParaRPr/>
          </a:p>
        </p:txBody>
      </p:sp>
      <p:pic>
        <p:nvPicPr>
          <p:cNvPr id="1394" name="Google Shape;1394;p123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58200" y="917073"/>
            <a:ext cx="2536625" cy="2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23"/>
          <p:cNvSpPr/>
          <p:nvPr/>
        </p:nvSpPr>
        <p:spPr>
          <a:xfrm>
            <a:off x="7485800" y="106060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6" name="Google Shape;139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875" y="1124375"/>
            <a:ext cx="886051" cy="8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3"/>
          <p:cNvSpPr/>
          <p:nvPr/>
        </p:nvSpPr>
        <p:spPr>
          <a:xfrm>
            <a:off x="7485800" y="234745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8" name="Google Shape;139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325" y="2412775"/>
            <a:ext cx="886051" cy="886051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399" name="Google Shape;1399;p123"/>
          <p:cNvSpPr txBox="1"/>
          <p:nvPr/>
        </p:nvSpPr>
        <p:spPr>
          <a:xfrm>
            <a:off x="2190325" y="1402025"/>
            <a:ext cx="48876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Improved app flow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Navbar is now always active across all screens, minimizing navigation steps for tasks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Redefined the “Study Sessions” tab as “Events” for clearer organization and to reduce confusion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Added a “Cancel” button for uploads and optimized task recovery with an undo button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Reformatted the intro page into a consistent carousel format, providing quicker access to app info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0" name="Google Shape;1400;p123"/>
          <p:cNvSpPr txBox="1"/>
          <p:nvPr>
            <p:ph idx="1" type="subTitle"/>
          </p:nvPr>
        </p:nvSpPr>
        <p:spPr>
          <a:xfrm>
            <a:off x="2128500" y="1060600"/>
            <a:ext cx="427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Efficiency</a:t>
            </a:r>
            <a:endParaRPr sz="1600"/>
          </a:p>
        </p:txBody>
      </p:sp>
      <p:sp>
        <p:nvSpPr>
          <p:cNvPr id="1401" name="Google Shape;1401;p123"/>
          <p:cNvSpPr txBox="1"/>
          <p:nvPr/>
        </p:nvSpPr>
        <p:spPr>
          <a:xfrm>
            <a:off x="0" y="3425075"/>
            <a:ext cx="4572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Improved Error Prevention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Introduced * and consistent markers for required fields to prevent user submission errors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Replaced ambiguous labels like “Intractability” with “Noise Level” to avoid misinterpretations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Added clear feedback like “Class materials updated, new to-dos available in Tasks” for tasks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2" name="Google Shape;1402;p123"/>
          <p:cNvSpPr txBox="1"/>
          <p:nvPr>
            <p:ph idx="1" type="subTitle"/>
          </p:nvPr>
        </p:nvSpPr>
        <p:spPr>
          <a:xfrm>
            <a:off x="2054088" y="3118000"/>
            <a:ext cx="427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Error Prevention and Recovery</a:t>
            </a:r>
            <a:endParaRPr sz="1600"/>
          </a:p>
        </p:txBody>
      </p:sp>
      <p:sp>
        <p:nvSpPr>
          <p:cNvPr id="1403" name="Google Shape;1403;p123"/>
          <p:cNvSpPr txBox="1"/>
          <p:nvPr/>
        </p:nvSpPr>
        <p:spPr>
          <a:xfrm>
            <a:off x="4121775" y="3425075"/>
            <a:ext cx="4572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Quick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Recovery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Options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Toast notifications with undo buttons enable immediate recovery from accidental deletions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Toggle radio buttons simplify navigation between attendance states, reducing errors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7"/>
          <p:cNvSpPr txBox="1"/>
          <p:nvPr>
            <p:ph type="title"/>
          </p:nvPr>
        </p:nvSpPr>
        <p:spPr>
          <a:xfrm>
            <a:off x="694450" y="2599100"/>
            <a:ext cx="53565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41" name="Google Shape;941;p9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42" name="Google Shape;942;p9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943" name="Google Shape;943;p9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9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45" name="Google Shape;945;p97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24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</a:t>
            </a:r>
            <a:r>
              <a:rPr lang="en"/>
              <a:t>towards</a:t>
            </a:r>
            <a:r>
              <a:rPr lang="en"/>
              <a:t> Our Values</a:t>
            </a:r>
            <a:endParaRPr/>
          </a:p>
        </p:txBody>
      </p:sp>
      <p:sp>
        <p:nvSpPr>
          <p:cNvPr id="1409" name="Google Shape;1409;p124"/>
          <p:cNvSpPr txBox="1"/>
          <p:nvPr>
            <p:ph idx="4" type="subTitle"/>
          </p:nvPr>
        </p:nvSpPr>
        <p:spPr>
          <a:xfrm>
            <a:off x="2984482" y="1813837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Intuitive</a:t>
            </a:r>
            <a:endParaRPr/>
          </a:p>
        </p:txBody>
      </p:sp>
      <p:sp>
        <p:nvSpPr>
          <p:cNvPr id="1410" name="Google Shape;1410;p124"/>
          <p:cNvSpPr txBox="1"/>
          <p:nvPr>
            <p:ph idx="5" type="subTitle"/>
          </p:nvPr>
        </p:nvSpPr>
        <p:spPr>
          <a:xfrm>
            <a:off x="5063948" y="1455038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Reliable</a:t>
            </a:r>
            <a:endParaRPr/>
          </a:p>
        </p:txBody>
      </p:sp>
      <p:sp>
        <p:nvSpPr>
          <p:cNvPr id="1411" name="Google Shape;1411;p124"/>
          <p:cNvSpPr txBox="1"/>
          <p:nvPr>
            <p:ph idx="6" type="subTitle"/>
          </p:nvPr>
        </p:nvSpPr>
        <p:spPr>
          <a:xfrm>
            <a:off x="6754281" y="1455038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Trustworthy</a:t>
            </a:r>
            <a:endParaRPr/>
          </a:p>
        </p:txBody>
      </p:sp>
      <p:sp>
        <p:nvSpPr>
          <p:cNvPr id="1412" name="Google Shape;1412;p124"/>
          <p:cNvSpPr txBox="1"/>
          <p:nvPr>
            <p:ph idx="1" type="subTitle"/>
          </p:nvPr>
        </p:nvSpPr>
        <p:spPr>
          <a:xfrm>
            <a:off x="94675" y="2205950"/>
            <a:ext cx="24282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Support for diverse needs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Grouped study sessions by class for context-driven matching of peers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Improved onboarding process to clarify app details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13" name="Google Shape;1413;p124"/>
          <p:cNvSpPr txBox="1"/>
          <p:nvPr>
            <p:ph idx="4" type="subTitle"/>
          </p:nvPr>
        </p:nvSpPr>
        <p:spPr>
          <a:xfrm>
            <a:off x="1022025" y="1813737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Inclusive </a:t>
            </a:r>
            <a:endParaRPr/>
          </a:p>
        </p:txBody>
      </p:sp>
      <p:grpSp>
        <p:nvGrpSpPr>
          <p:cNvPr id="1414" name="Google Shape;1414;p124"/>
          <p:cNvGrpSpPr/>
          <p:nvPr/>
        </p:nvGrpSpPr>
        <p:grpSpPr>
          <a:xfrm>
            <a:off x="7141990" y="945398"/>
            <a:ext cx="808372" cy="807892"/>
            <a:chOff x="1308024" y="2413975"/>
            <a:chExt cx="360253" cy="357111"/>
          </a:xfrm>
        </p:grpSpPr>
        <p:sp>
          <p:nvSpPr>
            <p:cNvPr id="1415" name="Google Shape;1415;p124"/>
            <p:cNvSpPr/>
            <p:nvPr/>
          </p:nvSpPr>
          <p:spPr>
            <a:xfrm>
              <a:off x="1403939" y="2569173"/>
              <a:ext cx="212622" cy="201913"/>
            </a:xfrm>
            <a:custGeom>
              <a:rect b="b" l="l" r="r" t="t"/>
              <a:pathLst>
                <a:path extrusionOk="0" h="7711" w="812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24"/>
            <p:cNvSpPr/>
            <p:nvPr/>
          </p:nvSpPr>
          <p:spPr>
            <a:xfrm>
              <a:off x="1422426" y="2593080"/>
              <a:ext cx="140928" cy="170700"/>
            </a:xfrm>
            <a:custGeom>
              <a:rect b="b" l="l" r="r" t="t"/>
              <a:pathLst>
                <a:path extrusionOk="0" h="6519" w="5382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24"/>
            <p:cNvSpPr/>
            <p:nvPr/>
          </p:nvSpPr>
          <p:spPr>
            <a:xfrm>
              <a:off x="1464139" y="2613138"/>
              <a:ext cx="152161" cy="157896"/>
            </a:xfrm>
            <a:custGeom>
              <a:rect b="b" l="l" r="r" t="t"/>
              <a:pathLst>
                <a:path extrusionOk="0" h="6030" w="5811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24"/>
            <p:cNvSpPr/>
            <p:nvPr/>
          </p:nvSpPr>
          <p:spPr>
            <a:xfrm>
              <a:off x="1537850" y="2569671"/>
              <a:ext cx="78712" cy="78215"/>
            </a:xfrm>
            <a:custGeom>
              <a:rect b="b" l="l" r="r" t="t"/>
              <a:pathLst>
                <a:path extrusionOk="0" h="2987" w="3006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24"/>
            <p:cNvSpPr/>
            <p:nvPr/>
          </p:nvSpPr>
          <p:spPr>
            <a:xfrm>
              <a:off x="1548088" y="2554667"/>
              <a:ext cx="83216" cy="82666"/>
            </a:xfrm>
            <a:custGeom>
              <a:rect b="b" l="l" r="r" t="t"/>
              <a:pathLst>
                <a:path extrusionOk="0" h="3157" w="3178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24"/>
            <p:cNvSpPr/>
            <p:nvPr/>
          </p:nvSpPr>
          <p:spPr>
            <a:xfrm>
              <a:off x="1594802" y="2603397"/>
              <a:ext cx="36502" cy="33936"/>
            </a:xfrm>
            <a:custGeom>
              <a:rect b="b" l="l" r="r" t="t"/>
              <a:pathLst>
                <a:path extrusionOk="0" h="1296" w="1394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24"/>
            <p:cNvSpPr/>
            <p:nvPr/>
          </p:nvSpPr>
          <p:spPr>
            <a:xfrm>
              <a:off x="1566810" y="2518531"/>
              <a:ext cx="101205" cy="99817"/>
            </a:xfrm>
            <a:custGeom>
              <a:rect b="b" l="l" r="r" t="t"/>
              <a:pathLst>
                <a:path extrusionOk="0" h="3812" w="3865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24"/>
            <p:cNvSpPr/>
            <p:nvPr/>
          </p:nvSpPr>
          <p:spPr>
            <a:xfrm>
              <a:off x="1616771" y="2567654"/>
              <a:ext cx="51506" cy="50930"/>
            </a:xfrm>
            <a:custGeom>
              <a:rect b="b" l="l" r="r" t="t"/>
              <a:pathLst>
                <a:path extrusionOk="0" h="1945" w="1967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24"/>
            <p:cNvSpPr/>
            <p:nvPr/>
          </p:nvSpPr>
          <p:spPr>
            <a:xfrm>
              <a:off x="1409203" y="2654379"/>
              <a:ext cx="84237" cy="77612"/>
            </a:xfrm>
            <a:custGeom>
              <a:rect b="b" l="l" r="r" t="t"/>
              <a:pathLst>
                <a:path extrusionOk="0" h="2964" w="3217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24"/>
            <p:cNvSpPr/>
            <p:nvPr/>
          </p:nvSpPr>
          <p:spPr>
            <a:xfrm>
              <a:off x="1428422" y="2665351"/>
              <a:ext cx="86987" cy="80152"/>
            </a:xfrm>
            <a:custGeom>
              <a:rect b="b" l="l" r="r" t="t"/>
              <a:pathLst>
                <a:path extrusionOk="0" h="3061" w="3322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24"/>
            <p:cNvSpPr/>
            <p:nvPr/>
          </p:nvSpPr>
          <p:spPr>
            <a:xfrm>
              <a:off x="1447171" y="2687084"/>
              <a:ext cx="78974" cy="72218"/>
            </a:xfrm>
            <a:custGeom>
              <a:rect b="b" l="l" r="r" t="t"/>
              <a:pathLst>
                <a:path extrusionOk="0" h="2758" w="3016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24"/>
            <p:cNvSpPr/>
            <p:nvPr/>
          </p:nvSpPr>
          <p:spPr>
            <a:xfrm>
              <a:off x="1482756" y="2624502"/>
              <a:ext cx="64101" cy="60095"/>
            </a:xfrm>
            <a:custGeom>
              <a:rect b="b" l="l" r="r" t="t"/>
              <a:pathLst>
                <a:path extrusionOk="0" h="2295" w="2448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24"/>
            <p:cNvSpPr/>
            <p:nvPr/>
          </p:nvSpPr>
          <p:spPr>
            <a:xfrm>
              <a:off x="1359739" y="2560166"/>
              <a:ext cx="212360" cy="201363"/>
            </a:xfrm>
            <a:custGeom>
              <a:rect b="b" l="l" r="r" t="t"/>
              <a:pathLst>
                <a:path extrusionOk="0" h="7690" w="811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24"/>
            <p:cNvSpPr/>
            <p:nvPr/>
          </p:nvSpPr>
          <p:spPr>
            <a:xfrm>
              <a:off x="1359739" y="2603633"/>
              <a:ext cx="152397" cy="157974"/>
            </a:xfrm>
            <a:custGeom>
              <a:rect b="b" l="l" r="r" t="t"/>
              <a:pathLst>
                <a:path extrusionOk="0" h="6033" w="582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24"/>
            <p:cNvSpPr/>
            <p:nvPr/>
          </p:nvSpPr>
          <p:spPr>
            <a:xfrm>
              <a:off x="1359739" y="2560166"/>
              <a:ext cx="78450" cy="78215"/>
            </a:xfrm>
            <a:custGeom>
              <a:rect b="b" l="l" r="r" t="t"/>
              <a:pathLst>
                <a:path extrusionOk="0" h="2987" w="2996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24"/>
            <p:cNvSpPr/>
            <p:nvPr/>
          </p:nvSpPr>
          <p:spPr>
            <a:xfrm>
              <a:off x="1344997" y="2545188"/>
              <a:ext cx="83216" cy="82640"/>
            </a:xfrm>
            <a:custGeom>
              <a:rect b="b" l="l" r="r" t="t"/>
              <a:pathLst>
                <a:path extrusionOk="0" h="3156" w="3178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24"/>
            <p:cNvSpPr/>
            <p:nvPr/>
          </p:nvSpPr>
          <p:spPr>
            <a:xfrm>
              <a:off x="1344735" y="2593892"/>
              <a:ext cx="36764" cy="33936"/>
            </a:xfrm>
            <a:custGeom>
              <a:rect b="b" l="l" r="r" t="t"/>
              <a:pathLst>
                <a:path extrusionOk="0" h="1296" w="1404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24"/>
            <p:cNvSpPr/>
            <p:nvPr/>
          </p:nvSpPr>
          <p:spPr>
            <a:xfrm>
              <a:off x="1308024" y="2509026"/>
              <a:ext cx="101205" cy="100079"/>
            </a:xfrm>
            <a:custGeom>
              <a:rect b="b" l="l" r="r" t="t"/>
              <a:pathLst>
                <a:path extrusionOk="0" h="3822" w="3865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24"/>
            <p:cNvSpPr/>
            <p:nvPr/>
          </p:nvSpPr>
          <p:spPr>
            <a:xfrm>
              <a:off x="1308024" y="2558437"/>
              <a:ext cx="51480" cy="50668"/>
            </a:xfrm>
            <a:custGeom>
              <a:rect b="b" l="l" r="r" t="t"/>
              <a:pathLst>
                <a:path extrusionOk="0" h="1935" w="1966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24"/>
            <p:cNvSpPr/>
            <p:nvPr/>
          </p:nvSpPr>
          <p:spPr>
            <a:xfrm>
              <a:off x="1482625" y="2645110"/>
              <a:ext cx="84211" cy="77403"/>
            </a:xfrm>
            <a:custGeom>
              <a:rect b="b" l="l" r="r" t="t"/>
              <a:pathLst>
                <a:path extrusionOk="0" h="2956" w="3216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24"/>
            <p:cNvSpPr/>
            <p:nvPr/>
          </p:nvSpPr>
          <p:spPr>
            <a:xfrm>
              <a:off x="1460630" y="2655610"/>
              <a:ext cx="86987" cy="80205"/>
            </a:xfrm>
            <a:custGeom>
              <a:rect b="b" l="l" r="r" t="t"/>
              <a:pathLst>
                <a:path extrusionOk="0" h="3063" w="3322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24"/>
            <p:cNvSpPr/>
            <p:nvPr/>
          </p:nvSpPr>
          <p:spPr>
            <a:xfrm>
              <a:off x="1449894" y="2677841"/>
              <a:ext cx="78974" cy="72140"/>
            </a:xfrm>
            <a:custGeom>
              <a:rect b="b" l="l" r="r" t="t"/>
              <a:pathLst>
                <a:path extrusionOk="0" h="2755" w="3016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24"/>
            <p:cNvSpPr/>
            <p:nvPr/>
          </p:nvSpPr>
          <p:spPr>
            <a:xfrm>
              <a:off x="1478383" y="2413975"/>
              <a:ext cx="97199" cy="94764"/>
            </a:xfrm>
            <a:custGeom>
              <a:rect b="b" l="l" r="r" t="t"/>
              <a:pathLst>
                <a:path extrusionOk="0" h="3619" w="3712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24"/>
            <p:cNvSpPr/>
            <p:nvPr/>
          </p:nvSpPr>
          <p:spPr>
            <a:xfrm>
              <a:off x="1394199" y="2415755"/>
              <a:ext cx="112334" cy="92983"/>
            </a:xfrm>
            <a:custGeom>
              <a:rect b="b" l="l" r="r" t="t"/>
              <a:pathLst>
                <a:path extrusionOk="0" h="3551" w="429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24"/>
            <p:cNvSpPr/>
            <p:nvPr/>
          </p:nvSpPr>
          <p:spPr>
            <a:xfrm>
              <a:off x="1429679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24"/>
            <p:cNvSpPr/>
            <p:nvPr/>
          </p:nvSpPr>
          <p:spPr>
            <a:xfrm>
              <a:off x="1445155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24"/>
            <p:cNvSpPr/>
            <p:nvPr/>
          </p:nvSpPr>
          <p:spPr>
            <a:xfrm>
              <a:off x="1460787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24"/>
            <p:cNvSpPr/>
            <p:nvPr/>
          </p:nvSpPr>
          <p:spPr>
            <a:xfrm>
              <a:off x="1505878" y="2455373"/>
              <a:ext cx="10998" cy="11888"/>
            </a:xfrm>
            <a:custGeom>
              <a:rect b="b" l="l" r="r" t="t"/>
              <a:pathLst>
                <a:path extrusionOk="0" h="454" w="42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24"/>
            <p:cNvSpPr/>
            <p:nvPr/>
          </p:nvSpPr>
          <p:spPr>
            <a:xfrm>
              <a:off x="1521353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24"/>
            <p:cNvSpPr/>
            <p:nvPr/>
          </p:nvSpPr>
          <p:spPr>
            <a:xfrm>
              <a:off x="1536724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24"/>
          <p:cNvGrpSpPr/>
          <p:nvPr/>
        </p:nvGrpSpPr>
        <p:grpSpPr>
          <a:xfrm>
            <a:off x="1238248" y="1004578"/>
            <a:ext cx="715906" cy="748630"/>
            <a:chOff x="849675" y="3347716"/>
            <a:chExt cx="346300" cy="375818"/>
          </a:xfrm>
        </p:grpSpPr>
        <p:sp>
          <p:nvSpPr>
            <p:cNvPr id="1446" name="Google Shape;1446;p124"/>
            <p:cNvSpPr/>
            <p:nvPr/>
          </p:nvSpPr>
          <p:spPr>
            <a:xfrm>
              <a:off x="880714" y="3347716"/>
              <a:ext cx="315262" cy="314895"/>
            </a:xfrm>
            <a:custGeom>
              <a:rect b="b" l="l" r="r" t="t"/>
              <a:pathLst>
                <a:path extrusionOk="0" h="12012" w="12026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24"/>
            <p:cNvSpPr/>
            <p:nvPr/>
          </p:nvSpPr>
          <p:spPr>
            <a:xfrm>
              <a:off x="849675" y="3351124"/>
              <a:ext cx="299742" cy="311801"/>
            </a:xfrm>
            <a:custGeom>
              <a:rect b="b" l="l" r="r" t="t"/>
              <a:pathLst>
                <a:path extrusionOk="0" h="11894" w="11434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24"/>
            <p:cNvSpPr/>
            <p:nvPr/>
          </p:nvSpPr>
          <p:spPr>
            <a:xfrm>
              <a:off x="881081" y="3347716"/>
              <a:ext cx="314501" cy="314895"/>
            </a:xfrm>
            <a:custGeom>
              <a:rect b="b" l="l" r="r" t="t"/>
              <a:pathLst>
                <a:path extrusionOk="0" h="12012" w="11997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24"/>
            <p:cNvSpPr/>
            <p:nvPr/>
          </p:nvSpPr>
          <p:spPr>
            <a:xfrm>
              <a:off x="881081" y="3351124"/>
              <a:ext cx="237298" cy="311487"/>
            </a:xfrm>
            <a:custGeom>
              <a:rect b="b" l="l" r="r" t="t"/>
              <a:pathLst>
                <a:path extrusionOk="0" h="11882" w="9052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24"/>
            <p:cNvSpPr/>
            <p:nvPr/>
          </p:nvSpPr>
          <p:spPr>
            <a:xfrm>
              <a:off x="935582" y="3650473"/>
              <a:ext cx="205893" cy="72668"/>
            </a:xfrm>
            <a:custGeom>
              <a:rect b="b" l="l" r="r" t="t"/>
              <a:pathLst>
                <a:path extrusionOk="0" h="2772" w="7854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24"/>
            <p:cNvSpPr/>
            <p:nvPr/>
          </p:nvSpPr>
          <p:spPr>
            <a:xfrm>
              <a:off x="1026024" y="3675062"/>
              <a:ext cx="24616" cy="48472"/>
            </a:xfrm>
            <a:custGeom>
              <a:rect b="b" l="l" r="r" t="t"/>
              <a:pathLst>
                <a:path extrusionOk="0" h="1849" w="939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24"/>
            <p:cNvSpPr/>
            <p:nvPr/>
          </p:nvSpPr>
          <p:spPr>
            <a:xfrm>
              <a:off x="1027544" y="3662584"/>
              <a:ext cx="21601" cy="20841"/>
            </a:xfrm>
            <a:custGeom>
              <a:rect b="b" l="l" r="r" t="t"/>
              <a:pathLst>
                <a:path extrusionOk="0" h="795" w="824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24"/>
            <p:cNvSpPr/>
            <p:nvPr/>
          </p:nvSpPr>
          <p:spPr>
            <a:xfrm>
              <a:off x="1104747" y="3675429"/>
              <a:ext cx="36727" cy="47711"/>
            </a:xfrm>
            <a:custGeom>
              <a:rect b="b" l="l" r="r" t="t"/>
              <a:pathLst>
                <a:path extrusionOk="0" h="1820" w="1401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24"/>
            <p:cNvSpPr/>
            <p:nvPr/>
          </p:nvSpPr>
          <p:spPr>
            <a:xfrm>
              <a:off x="971523" y="3463140"/>
              <a:ext cx="133251" cy="96524"/>
            </a:xfrm>
            <a:custGeom>
              <a:rect b="b" l="l" r="r" t="t"/>
              <a:pathLst>
                <a:path extrusionOk="0" h="3682" w="5083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24"/>
            <p:cNvSpPr/>
            <p:nvPr/>
          </p:nvSpPr>
          <p:spPr>
            <a:xfrm>
              <a:off x="1001801" y="3463140"/>
              <a:ext cx="103340" cy="96524"/>
            </a:xfrm>
            <a:custGeom>
              <a:rect b="b" l="l" r="r" t="t"/>
              <a:pathLst>
                <a:path extrusionOk="0" h="3682" w="3942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24"/>
            <p:cNvSpPr/>
            <p:nvPr/>
          </p:nvSpPr>
          <p:spPr>
            <a:xfrm>
              <a:off x="1001801" y="3608083"/>
              <a:ext cx="73061" cy="54527"/>
            </a:xfrm>
            <a:custGeom>
              <a:rect b="b" l="l" r="r" t="t"/>
              <a:pathLst>
                <a:path extrusionOk="0" h="2080" w="2787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24"/>
            <p:cNvSpPr/>
            <p:nvPr/>
          </p:nvSpPr>
          <p:spPr>
            <a:xfrm>
              <a:off x="1001801" y="3608083"/>
              <a:ext cx="73061" cy="30383"/>
            </a:xfrm>
            <a:custGeom>
              <a:rect b="b" l="l" r="r" t="t"/>
              <a:pathLst>
                <a:path extrusionOk="0" h="1159" w="2787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24"/>
            <p:cNvSpPr/>
            <p:nvPr/>
          </p:nvSpPr>
          <p:spPr>
            <a:xfrm>
              <a:off x="990083" y="3640459"/>
              <a:ext cx="48445" cy="43596"/>
            </a:xfrm>
            <a:custGeom>
              <a:rect b="b" l="l" r="r" t="t"/>
              <a:pathLst>
                <a:path extrusionOk="0" h="1663" w="1848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24"/>
            <p:cNvSpPr/>
            <p:nvPr/>
          </p:nvSpPr>
          <p:spPr>
            <a:xfrm>
              <a:off x="1038502" y="3640459"/>
              <a:ext cx="48105" cy="43438"/>
            </a:xfrm>
            <a:custGeom>
              <a:rect b="b" l="l" r="r" t="t"/>
              <a:pathLst>
                <a:path extrusionOk="0" h="1657" w="1835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24"/>
            <p:cNvSpPr/>
            <p:nvPr/>
          </p:nvSpPr>
          <p:spPr>
            <a:xfrm>
              <a:off x="977971" y="3511926"/>
              <a:ext cx="120746" cy="114350"/>
            </a:xfrm>
            <a:custGeom>
              <a:rect b="b" l="l" r="r" t="t"/>
              <a:pathLst>
                <a:path extrusionOk="0" h="4362" w="4606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24"/>
            <p:cNvSpPr/>
            <p:nvPr/>
          </p:nvSpPr>
          <p:spPr>
            <a:xfrm>
              <a:off x="977578" y="3511926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24"/>
            <p:cNvSpPr/>
            <p:nvPr/>
          </p:nvSpPr>
          <p:spPr>
            <a:xfrm>
              <a:off x="935215" y="3675429"/>
              <a:ext cx="36334" cy="47711"/>
            </a:xfrm>
            <a:custGeom>
              <a:rect b="b" l="l" r="r" t="t"/>
              <a:pathLst>
                <a:path extrusionOk="0" h="1820" w="1386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124"/>
          <p:cNvGrpSpPr/>
          <p:nvPr/>
        </p:nvGrpSpPr>
        <p:grpSpPr>
          <a:xfrm>
            <a:off x="3179928" y="1004676"/>
            <a:ext cx="715884" cy="748619"/>
            <a:chOff x="1821465" y="1981993"/>
            <a:chExt cx="372410" cy="372410"/>
          </a:xfrm>
        </p:grpSpPr>
        <p:sp>
          <p:nvSpPr>
            <p:cNvPr id="1464" name="Google Shape;1464;p124"/>
            <p:cNvSpPr/>
            <p:nvPr/>
          </p:nvSpPr>
          <p:spPr>
            <a:xfrm>
              <a:off x="1821858" y="1981993"/>
              <a:ext cx="282336" cy="186205"/>
            </a:xfrm>
            <a:custGeom>
              <a:rect b="b" l="l" r="r" t="t"/>
              <a:pathLst>
                <a:path extrusionOk="0" h="7103" w="1077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24"/>
            <p:cNvSpPr/>
            <p:nvPr/>
          </p:nvSpPr>
          <p:spPr>
            <a:xfrm>
              <a:off x="2007670" y="1981993"/>
              <a:ext cx="186205" cy="282336"/>
            </a:xfrm>
            <a:custGeom>
              <a:rect b="b" l="l" r="r" t="t"/>
              <a:pathLst>
                <a:path extrusionOk="0" h="10770" w="7103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24"/>
            <p:cNvSpPr/>
            <p:nvPr/>
          </p:nvSpPr>
          <p:spPr>
            <a:xfrm>
              <a:off x="1911540" y="2167805"/>
              <a:ext cx="282336" cy="186598"/>
            </a:xfrm>
            <a:custGeom>
              <a:rect b="b" l="l" r="r" t="t"/>
              <a:pathLst>
                <a:path extrusionOk="0" h="7118" w="1077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24"/>
            <p:cNvSpPr/>
            <p:nvPr/>
          </p:nvSpPr>
          <p:spPr>
            <a:xfrm>
              <a:off x="1821465" y="2072067"/>
              <a:ext cx="186598" cy="281942"/>
            </a:xfrm>
            <a:custGeom>
              <a:rect b="b" l="l" r="r" t="t"/>
              <a:pathLst>
                <a:path extrusionOk="0" h="10755" w="7118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24"/>
            <p:cNvSpPr/>
            <p:nvPr/>
          </p:nvSpPr>
          <p:spPr>
            <a:xfrm>
              <a:off x="1821858" y="2167805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24"/>
            <p:cNvSpPr/>
            <p:nvPr/>
          </p:nvSpPr>
          <p:spPr>
            <a:xfrm>
              <a:off x="1869989" y="2072303"/>
              <a:ext cx="51041" cy="95894"/>
            </a:xfrm>
            <a:custGeom>
              <a:rect b="b" l="l" r="r" t="t"/>
              <a:pathLst>
                <a:path extrusionOk="0" h="3658" w="1947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24"/>
            <p:cNvSpPr/>
            <p:nvPr/>
          </p:nvSpPr>
          <p:spPr>
            <a:xfrm>
              <a:off x="1821858" y="1981993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24"/>
            <p:cNvSpPr/>
            <p:nvPr/>
          </p:nvSpPr>
          <p:spPr>
            <a:xfrm>
              <a:off x="2076904" y="2041658"/>
              <a:ext cx="45064" cy="66560"/>
            </a:xfrm>
            <a:custGeom>
              <a:rect b="b" l="l" r="r" t="t"/>
              <a:pathLst>
                <a:path extrusionOk="0" h="2539" w="1719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24"/>
            <p:cNvSpPr/>
            <p:nvPr/>
          </p:nvSpPr>
          <p:spPr>
            <a:xfrm>
              <a:off x="2008037" y="1981993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24"/>
            <p:cNvSpPr/>
            <p:nvPr/>
          </p:nvSpPr>
          <p:spPr>
            <a:xfrm>
              <a:off x="2008037" y="2090234"/>
              <a:ext cx="23882" cy="77963"/>
            </a:xfrm>
            <a:custGeom>
              <a:rect b="b" l="l" r="r" t="t"/>
              <a:pathLst>
                <a:path extrusionOk="0" h="2974" w="911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24"/>
            <p:cNvSpPr/>
            <p:nvPr/>
          </p:nvSpPr>
          <p:spPr>
            <a:xfrm>
              <a:off x="2058737" y="2168172"/>
              <a:ext cx="48105" cy="95973"/>
            </a:xfrm>
            <a:custGeom>
              <a:rect b="b" l="l" r="r" t="t"/>
              <a:pathLst>
                <a:path extrusionOk="0" h="3661" w="1835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24"/>
            <p:cNvSpPr/>
            <p:nvPr/>
          </p:nvSpPr>
          <p:spPr>
            <a:xfrm>
              <a:off x="1995926" y="2167805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24"/>
            <p:cNvSpPr/>
            <p:nvPr/>
          </p:nvSpPr>
          <p:spPr>
            <a:xfrm>
              <a:off x="1905484" y="2228152"/>
              <a:ext cx="45431" cy="66586"/>
            </a:xfrm>
            <a:custGeom>
              <a:rect b="b" l="l" r="r" t="t"/>
              <a:pathLst>
                <a:path extrusionOk="0" h="2540" w="1733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24"/>
            <p:cNvSpPr/>
            <p:nvPr/>
          </p:nvSpPr>
          <p:spPr>
            <a:xfrm>
              <a:off x="1995926" y="2276020"/>
              <a:ext cx="29938" cy="77990"/>
            </a:xfrm>
            <a:custGeom>
              <a:rect b="b" l="l" r="r" t="t"/>
              <a:pathLst>
                <a:path extrusionOk="0" h="2975" w="1142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124"/>
          <p:cNvGrpSpPr/>
          <p:nvPr/>
        </p:nvGrpSpPr>
        <p:grpSpPr>
          <a:xfrm>
            <a:off x="5114713" y="975046"/>
            <a:ext cx="808366" cy="807889"/>
            <a:chOff x="6086331" y="2905337"/>
            <a:chExt cx="364441" cy="364834"/>
          </a:xfrm>
        </p:grpSpPr>
        <p:sp>
          <p:nvSpPr>
            <p:cNvPr id="1479" name="Google Shape;1479;p124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24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24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24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24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24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124"/>
          <p:cNvSpPr txBox="1"/>
          <p:nvPr>
            <p:ph idx="1" type="subTitle"/>
          </p:nvPr>
        </p:nvSpPr>
        <p:spPr>
          <a:xfrm>
            <a:off x="2170500" y="2205950"/>
            <a:ext cx="25311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Simplified Interaction Design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Adjusted inconsistent color schemes and improved toggle visibility, 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Relabeled certain processes like “Extracting Tasks” for clarity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86" name="Google Shape;1486;p124"/>
          <p:cNvSpPr txBox="1"/>
          <p:nvPr>
            <p:ph idx="1" type="subTitle"/>
          </p:nvPr>
        </p:nvSpPr>
        <p:spPr>
          <a:xfrm>
            <a:off x="4149000" y="2205950"/>
            <a:ext cx="24282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Better Consistency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Fixed margins and padding for intro pages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Addressed potential usability bugs in edit buttons and ensured expected functionality across prototypes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87" name="Google Shape;1487;p124"/>
          <p:cNvSpPr txBox="1"/>
          <p:nvPr>
            <p:ph idx="1" type="subTitle"/>
          </p:nvPr>
        </p:nvSpPr>
        <p:spPr>
          <a:xfrm>
            <a:off x="6041776" y="2205950"/>
            <a:ext cx="25794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Transparent Communication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Made onboarding clearer and ensured accurate descriptions of app features 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Prioritized user-centric decisions, such as eliminating unnecessary deletion confirmations for efficiency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5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PROTOTYPE IMPLEMENTATION</a:t>
            </a:r>
            <a:endParaRPr sz="4200"/>
          </a:p>
        </p:txBody>
      </p:sp>
      <p:sp>
        <p:nvSpPr>
          <p:cNvPr id="1493" name="Google Shape;1493;p125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94" name="Google Shape;1494;p125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495" name="Google Shape;1495;p12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25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97" name="Google Shape;1497;p125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11050" y="1071100"/>
            <a:ext cx="3056876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6"/>
          <p:cNvSpPr txBox="1"/>
          <p:nvPr/>
        </p:nvSpPr>
        <p:spPr>
          <a:xfrm>
            <a:off x="5158000" y="377150"/>
            <a:ext cx="317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84DDCF"/>
                </a:solidFill>
                <a:latin typeface="Open Sans"/>
                <a:ea typeface="Open Sans"/>
                <a:cs typeface="Open Sans"/>
                <a:sym typeface="Open Sans"/>
              </a:rPr>
              <a:t>TECH STACK</a:t>
            </a:r>
            <a:endParaRPr>
              <a:solidFill>
                <a:srgbClr val="84DDCF"/>
              </a:solidFill>
            </a:endParaRPr>
          </a:p>
        </p:txBody>
      </p:sp>
      <p:pic>
        <p:nvPicPr>
          <p:cNvPr id="1503" name="Google Shape;150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873" y="1146650"/>
            <a:ext cx="1761950" cy="1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6"/>
          <p:cNvSpPr txBox="1"/>
          <p:nvPr/>
        </p:nvSpPr>
        <p:spPr>
          <a:xfrm>
            <a:off x="1398300" y="420825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App Testing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5" name="Google Shape;1505;p126"/>
          <p:cNvSpPr txBox="1"/>
          <p:nvPr/>
        </p:nvSpPr>
        <p:spPr>
          <a:xfrm>
            <a:off x="1398300" y="75777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Expo Go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06" name="Google Shape;1506;p126"/>
          <p:cNvSpPr txBox="1"/>
          <p:nvPr/>
        </p:nvSpPr>
        <p:spPr>
          <a:xfrm>
            <a:off x="1398300" y="1146650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7" name="Google Shape;1507;p126"/>
          <p:cNvSpPr txBox="1"/>
          <p:nvPr/>
        </p:nvSpPr>
        <p:spPr>
          <a:xfrm>
            <a:off x="1398300" y="144817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React Native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08" name="Google Shape;1508;p126"/>
          <p:cNvSpPr txBox="1"/>
          <p:nvPr/>
        </p:nvSpPr>
        <p:spPr>
          <a:xfrm>
            <a:off x="1398300" y="1822788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9" name="Google Shape;1509;p126"/>
          <p:cNvSpPr txBox="1"/>
          <p:nvPr/>
        </p:nvSpPr>
        <p:spPr>
          <a:xfrm>
            <a:off x="1398300" y="2124313"/>
            <a:ext cx="25908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Database - Convex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Login Flow - OAuth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Authentication - Clerk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LLM - Open AI API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0" name="Google Shape;1510;p126"/>
          <p:cNvSpPr txBox="1"/>
          <p:nvPr/>
        </p:nvSpPr>
        <p:spPr>
          <a:xfrm>
            <a:off x="1398300" y="3389000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Version Control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1" name="Google Shape;1511;p126"/>
          <p:cNvSpPr txBox="1"/>
          <p:nvPr/>
        </p:nvSpPr>
        <p:spPr>
          <a:xfrm>
            <a:off x="1398300" y="369052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Github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2" name="Google Shape;1512;p126"/>
          <p:cNvSpPr txBox="1"/>
          <p:nvPr/>
        </p:nvSpPr>
        <p:spPr>
          <a:xfrm>
            <a:off x="1398300" y="4072275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Coding Assistance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3" name="Google Shape;1513;p126"/>
          <p:cNvSpPr txBox="1"/>
          <p:nvPr/>
        </p:nvSpPr>
        <p:spPr>
          <a:xfrm>
            <a:off x="1398300" y="4373800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Claude 3.5 + Cursor Pro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4" name="Google Shape;1514;p126"/>
          <p:cNvSpPr txBox="1"/>
          <p:nvPr/>
        </p:nvSpPr>
        <p:spPr>
          <a:xfrm>
            <a:off x="4198200" y="2736213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Miscellaneous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5" name="Google Shape;1515;p126"/>
          <p:cNvSpPr txBox="1"/>
          <p:nvPr/>
        </p:nvSpPr>
        <p:spPr>
          <a:xfrm>
            <a:off x="4198200" y="3037779"/>
            <a:ext cx="42582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Task Management - Miro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Android App testing - Android studio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Coding Language - Typescript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UI Package - Tamagui with custom config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Animation - React Animated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Iconography - powerpoint + inkscape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516" name="Google Shape;151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226" y="456250"/>
            <a:ext cx="525521" cy="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455" y="1195925"/>
            <a:ext cx="767073" cy="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225" y="2118125"/>
            <a:ext cx="525525" cy="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2300" y="3502750"/>
            <a:ext cx="569524" cy="5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5475" y="4675329"/>
            <a:ext cx="348017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7201" y="4675322"/>
            <a:ext cx="348025" cy="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3225" y="2788444"/>
            <a:ext cx="569526" cy="56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26"/>
          <p:cNvPicPr preferRelativeResize="0"/>
          <p:nvPr/>
        </p:nvPicPr>
        <p:blipFill rotWithShape="1">
          <a:blip r:embed="rId11">
            <a:alphaModFix/>
          </a:blip>
          <a:srcRect b="19445" l="24942" r="24811" t="34235"/>
          <a:stretch/>
        </p:blipFill>
        <p:spPr>
          <a:xfrm>
            <a:off x="6414300" y="4209468"/>
            <a:ext cx="1761949" cy="67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27"/>
          <p:cNvSpPr txBox="1"/>
          <p:nvPr/>
        </p:nvSpPr>
        <p:spPr>
          <a:xfrm>
            <a:off x="557450" y="1575925"/>
            <a:ext cx="28482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Walks users on the main features of the app and what they can do on it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We aimed to make use of whitespace and capitalize on branding and our productivity theme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29" name="Google Shape;1529;p127"/>
          <p:cNvSpPr txBox="1"/>
          <p:nvPr/>
        </p:nvSpPr>
        <p:spPr>
          <a:xfrm>
            <a:off x="557445" y="1272065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Onboarding Flow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30" name="Google Shape;1530;p127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31" name="Google Shape;15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00" y="1440742"/>
            <a:ext cx="1270999" cy="2760407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2" name="Google Shape;153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50" y="1440775"/>
            <a:ext cx="1270975" cy="276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350" y="1440775"/>
            <a:ext cx="1270975" cy="276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2356" y="1440788"/>
            <a:ext cx="1270975" cy="276031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5" name="Google Shape;1535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188" y="1440796"/>
            <a:ext cx="1270975" cy="2760300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6" name="Google Shape;153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020" y="1440760"/>
            <a:ext cx="1270999" cy="2760371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8"/>
          <p:cNvSpPr txBox="1"/>
          <p:nvPr/>
        </p:nvSpPr>
        <p:spPr>
          <a:xfrm>
            <a:off x="576025" y="1613050"/>
            <a:ext cx="30966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Integrated with Google for efficiency and ease of use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Follows industry standards and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conventions for authentication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Clear button indicators for user actions (Get Started very visible and actionable)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Authentication is managed by Clerk and saved to backend 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42" name="Google Shape;1542;p128"/>
          <p:cNvSpPr txBox="1"/>
          <p:nvPr/>
        </p:nvSpPr>
        <p:spPr>
          <a:xfrm>
            <a:off x="576020" y="130919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Login Page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3" name="Google Shape;1543;p128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44" name="Google Shape;154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129" y="1223266"/>
            <a:ext cx="1513100" cy="3286170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5" name="Google Shape;154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825" y="1223264"/>
            <a:ext cx="1513100" cy="328617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6" name="Google Shape;154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977" y="1223256"/>
            <a:ext cx="1513100" cy="3286190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29"/>
          <p:cNvSpPr txBox="1"/>
          <p:nvPr/>
        </p:nvSpPr>
        <p:spPr>
          <a:xfrm>
            <a:off x="566725" y="1706525"/>
            <a:ext cx="28482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Home screen is a ‘feed’ of public open study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indicate that they’re going using the radio buttons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Search for specific classes will filter feed results 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Scrollable with different dates for study 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Events and their attendees are saved to the backend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Optimistic updates done for responsive buttons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52" name="Google Shape;1552;p129"/>
          <p:cNvSpPr txBox="1"/>
          <p:nvPr/>
        </p:nvSpPr>
        <p:spPr>
          <a:xfrm>
            <a:off x="566724" y="12402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Simple Task: 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Discover public open study sessions for a class</a:t>
            </a:r>
            <a:r>
              <a:rPr b="1" lang="en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3" name="Google Shape;1553;p129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54" name="Google Shape;155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575" y="1562451"/>
            <a:ext cx="1582536" cy="343697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5" name="Google Shape;155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117" y="1562421"/>
            <a:ext cx="1582526" cy="343700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6" name="Google Shape;155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650" y="1562481"/>
            <a:ext cx="1582526" cy="3436908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30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create their own study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sessions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events as well by filling our the information in the create event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Setting time and duration is done through separate pages and operates using Apple’s mechanics which should be familiar to the user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Ability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to toggle between public and private study 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Mult-page form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input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is done with a zustand store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62" name="Google Shape;1562;p130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Simple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Create public/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private study sessions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3" name="Google Shape;1563;p130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64" name="Google Shape;156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3" y="1231792"/>
            <a:ext cx="1675074" cy="363794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5" name="Google Shape;156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239" y="1231784"/>
            <a:ext cx="1675074" cy="3637960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6" name="Google Shape;156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976" y="1231802"/>
            <a:ext cx="1675074" cy="363792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1"/>
          <p:cNvSpPr txBox="1"/>
          <p:nvPr/>
        </p:nvSpPr>
        <p:spPr>
          <a:xfrm>
            <a:off x="566725" y="1706525"/>
            <a:ext cx="32991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view the sidebar by clicking on the icon in the top left corner of the app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This sidebar includes information about the user and ability to edit their settings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Currently, the user can edit their profile picture by clicking on the image and then selecting from camera roll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72" name="Google Shape;1572;p131"/>
          <p:cNvSpPr txBox="1"/>
          <p:nvPr/>
        </p:nvSpPr>
        <p:spPr>
          <a:xfrm>
            <a:off x="566724" y="12402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Settings Sidebar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73" name="Google Shape;1573;p131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74" name="Google Shape;157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475" y="1351700"/>
            <a:ext cx="1853680" cy="347197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5" name="Google Shape;157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75" y="1351700"/>
            <a:ext cx="1598675" cy="347197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32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View tasks (saved in database per account)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Mark tasks as done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Filter by class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81" name="Google Shape;1581;p132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</a:t>
            </a: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Task: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files for AI synthesis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2" name="Google Shape;1582;p132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83" name="Google Shape;158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216" y="1079023"/>
            <a:ext cx="1675074" cy="363794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4" name="Google Shape;1584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549" y="1079028"/>
            <a:ext cx="1675074" cy="363793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33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Edit classes (saved to database per account)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Add classes from Stanford courses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Change color and order of classes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Remove class from account 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90" name="Google Shape;1590;p133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files for AI synthesis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91" name="Google Shape;1591;p133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92" name="Google Shape;159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100" y="1152551"/>
            <a:ext cx="1675074" cy="363797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3" name="Google Shape;159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512" y="1152564"/>
            <a:ext cx="1675074" cy="3637949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4" name="Google Shape;1594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924" y="1152564"/>
            <a:ext cx="1675074" cy="3637949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 txBox="1"/>
          <p:nvPr/>
        </p:nvSpPr>
        <p:spPr>
          <a:xfrm>
            <a:off x="676638" y="200500"/>
            <a:ext cx="7471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Meet The Team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51" name="Google Shape;951;p98"/>
          <p:cNvGrpSpPr/>
          <p:nvPr/>
        </p:nvGrpSpPr>
        <p:grpSpPr>
          <a:xfrm>
            <a:off x="2443650" y="869313"/>
            <a:ext cx="1900200" cy="3574392"/>
            <a:chOff x="2574750" y="1169375"/>
            <a:chExt cx="1900200" cy="3574392"/>
          </a:xfrm>
        </p:grpSpPr>
        <p:sp>
          <p:nvSpPr>
            <p:cNvPr id="952" name="Google Shape;952;p98"/>
            <p:cNvSpPr/>
            <p:nvPr/>
          </p:nvSpPr>
          <p:spPr>
            <a:xfrm>
              <a:off x="2574750" y="1169375"/>
              <a:ext cx="1900200" cy="3562800"/>
            </a:xfrm>
            <a:prstGeom prst="round2DiagRect">
              <a:avLst>
                <a:gd fmla="val 16667" name="adj1"/>
                <a:gd fmla="val 14268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8"/>
            <p:cNvSpPr/>
            <p:nvPr/>
          </p:nvSpPr>
          <p:spPr>
            <a:xfrm rot="10800000">
              <a:off x="3189800" y="3883017"/>
              <a:ext cx="653175" cy="860750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8"/>
            <p:cNvSpPr txBox="1"/>
            <p:nvPr/>
          </p:nvSpPr>
          <p:spPr>
            <a:xfrm>
              <a:off x="2574750" y="1453231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Alexander Yue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5" name="Google Shape;955;p98"/>
            <p:cNvSpPr txBox="1"/>
            <p:nvPr/>
          </p:nvSpPr>
          <p:spPr>
            <a:xfrm>
              <a:off x="2574750" y="1576463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BS Physics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Sacramento, CA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98"/>
            <p:cNvSpPr txBox="1"/>
            <p:nvPr/>
          </p:nvSpPr>
          <p:spPr>
            <a:xfrm>
              <a:off x="3098100" y="40803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’27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7" name="Google Shape;957;p98"/>
          <p:cNvGrpSpPr/>
          <p:nvPr/>
        </p:nvGrpSpPr>
        <p:grpSpPr>
          <a:xfrm>
            <a:off x="4537950" y="850995"/>
            <a:ext cx="1900200" cy="3581117"/>
            <a:chOff x="4669050" y="1151058"/>
            <a:chExt cx="1900200" cy="3581117"/>
          </a:xfrm>
        </p:grpSpPr>
        <p:sp>
          <p:nvSpPr>
            <p:cNvPr id="958" name="Google Shape;958;p98"/>
            <p:cNvSpPr/>
            <p:nvPr/>
          </p:nvSpPr>
          <p:spPr>
            <a:xfrm>
              <a:off x="4669050" y="1169375"/>
              <a:ext cx="1900200" cy="3562800"/>
            </a:xfrm>
            <a:prstGeom prst="round2DiagRect">
              <a:avLst>
                <a:gd fmla="val 16667" name="adj1"/>
                <a:gd fmla="val 13145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8"/>
            <p:cNvSpPr/>
            <p:nvPr/>
          </p:nvSpPr>
          <p:spPr>
            <a:xfrm>
              <a:off x="5292563" y="1151058"/>
              <a:ext cx="653175" cy="860750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8"/>
            <p:cNvSpPr txBox="1"/>
            <p:nvPr/>
          </p:nvSpPr>
          <p:spPr>
            <a:xfrm>
              <a:off x="4669050" y="3520144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Diego Valdez Duran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1" name="Google Shape;961;p98"/>
            <p:cNvSpPr txBox="1"/>
            <p:nvPr/>
          </p:nvSpPr>
          <p:spPr>
            <a:xfrm>
              <a:off x="4669050" y="378130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Coterm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Aspen, CO 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2" name="Google Shape;962;p98"/>
            <p:cNvSpPr txBox="1"/>
            <p:nvPr/>
          </p:nvSpPr>
          <p:spPr>
            <a:xfrm>
              <a:off x="5192400" y="1585022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3" name="Google Shape;963;p98"/>
          <p:cNvSpPr/>
          <p:nvPr/>
        </p:nvSpPr>
        <p:spPr>
          <a:xfrm>
            <a:off x="6655500" y="869313"/>
            <a:ext cx="1900200" cy="3562800"/>
          </a:xfrm>
          <a:prstGeom prst="round2DiagRect">
            <a:avLst>
              <a:gd fmla="val 16667" name="adj1"/>
              <a:gd fmla="val 14209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8"/>
          <p:cNvSpPr/>
          <p:nvPr/>
        </p:nvSpPr>
        <p:spPr>
          <a:xfrm rot="10800000">
            <a:off x="7264225" y="3582955"/>
            <a:ext cx="653175" cy="860750"/>
          </a:xfrm>
          <a:prstGeom prst="flowChartOffpageConnector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8"/>
          <p:cNvSpPr txBox="1"/>
          <p:nvPr/>
        </p:nvSpPr>
        <p:spPr>
          <a:xfrm>
            <a:off x="6632250" y="11531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Evan Hsu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98"/>
          <p:cNvSpPr txBox="1"/>
          <p:nvPr/>
        </p:nvSpPr>
        <p:spPr>
          <a:xfrm>
            <a:off x="6404250" y="1244906"/>
            <a:ext cx="2356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Coterm CS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Rancho Cucamonga, CA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7155600" y="3780334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’25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8" name="Google Shape;9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412" y="2123805"/>
            <a:ext cx="1228673" cy="136385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9" name="Google Shape;96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025" y="1873325"/>
            <a:ext cx="1228675" cy="155477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0" name="Google Shape;97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52" y="1816463"/>
            <a:ext cx="1228674" cy="1241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1" name="Google Shape;971;p98"/>
          <p:cNvGrpSpPr/>
          <p:nvPr/>
        </p:nvGrpSpPr>
        <p:grpSpPr>
          <a:xfrm>
            <a:off x="332425" y="850995"/>
            <a:ext cx="1917125" cy="3581117"/>
            <a:chOff x="463525" y="1151058"/>
            <a:chExt cx="1917125" cy="3581117"/>
          </a:xfrm>
        </p:grpSpPr>
        <p:sp>
          <p:nvSpPr>
            <p:cNvPr id="972" name="Google Shape;972;p98"/>
            <p:cNvSpPr/>
            <p:nvPr/>
          </p:nvSpPr>
          <p:spPr>
            <a:xfrm>
              <a:off x="463525" y="1169375"/>
              <a:ext cx="1900200" cy="3562800"/>
            </a:xfrm>
            <a:prstGeom prst="round2DiagRect">
              <a:avLst>
                <a:gd fmla="val 16667" name="adj1"/>
                <a:gd fmla="val 14501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8"/>
            <p:cNvSpPr/>
            <p:nvPr/>
          </p:nvSpPr>
          <p:spPr>
            <a:xfrm>
              <a:off x="1103975" y="1151058"/>
              <a:ext cx="653175" cy="86075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8"/>
            <p:cNvSpPr txBox="1"/>
            <p:nvPr/>
          </p:nvSpPr>
          <p:spPr>
            <a:xfrm>
              <a:off x="480450" y="34439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Ecem Yilmazhaliloglu</a:t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98"/>
            <p:cNvSpPr txBox="1"/>
            <p:nvPr/>
          </p:nvSpPr>
          <p:spPr>
            <a:xfrm>
              <a:off x="1003800" y="15412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98"/>
            <p:cNvSpPr txBox="1"/>
            <p:nvPr/>
          </p:nvSpPr>
          <p:spPr>
            <a:xfrm>
              <a:off x="480450" y="3710482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BS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Istanbul, Turkey</a:t>
              </a: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77" name="Google Shape;97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52" y="1816463"/>
            <a:ext cx="1228674" cy="1241016"/>
          </a:xfrm>
          <a:prstGeom prst="rect">
            <a:avLst/>
          </a:prstGeom>
          <a:noFill/>
          <a:ln cap="flat" cmpd="sng" w="28575">
            <a:solidFill>
              <a:srgbClr val="1A17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8" name="Google Shape;978;p98"/>
          <p:cNvPicPr preferRelativeResize="0"/>
          <p:nvPr/>
        </p:nvPicPr>
        <p:blipFill rotWithShape="1">
          <a:blip r:embed="rId6">
            <a:alphaModFix/>
          </a:blip>
          <a:srcRect b="0" l="0" r="0" t="12280"/>
          <a:stretch/>
        </p:blipFill>
        <p:spPr>
          <a:xfrm>
            <a:off x="4873712" y="1816475"/>
            <a:ext cx="1228675" cy="1303004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9" name="Google Shape;979;p98"/>
          <p:cNvSpPr txBox="1"/>
          <p:nvPr/>
        </p:nvSpPr>
        <p:spPr>
          <a:xfrm>
            <a:off x="5089325" y="487588"/>
            <a:ext cx="3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80" name="Google Shape;980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500" y="4518400"/>
            <a:ext cx="8164050" cy="3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34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Hold down on task to open modal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Edit details or delete task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Can undo delete of task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00" name="Google Shape;1600;p134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files for AI synthesis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01" name="Google Shape;1601;p134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602" name="Google Shape;160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28" y="1130906"/>
            <a:ext cx="1729924" cy="3757071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3" name="Google Shape;16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723" y="1130909"/>
            <a:ext cx="1729924" cy="3757066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4" name="Google Shape;160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325" y="1130916"/>
            <a:ext cx="1729924" cy="3757051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35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Create tasks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Upload files to AI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Edit tasks generated by AI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10" name="Google Shape;1610;p135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files for AI synthesis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11" name="Google Shape;1611;p135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612" name="Google Shape;161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03" y="1212654"/>
            <a:ext cx="1729924" cy="3757071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3" name="Google Shape;161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711" y="1212677"/>
            <a:ext cx="1729915" cy="3757025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4" name="Google Shape;1614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157" y="1212667"/>
            <a:ext cx="1729924" cy="3757046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Task Extractor Details</a:t>
            </a:r>
            <a:endParaRPr/>
          </a:p>
        </p:txBody>
      </p:sp>
      <p:sp>
        <p:nvSpPr>
          <p:cNvPr id="1620" name="Google Shape;1620;p136"/>
          <p:cNvSpPr txBox="1"/>
          <p:nvPr>
            <p:ph idx="1" type="body"/>
          </p:nvPr>
        </p:nvSpPr>
        <p:spPr>
          <a:xfrm>
            <a:off x="1009650" y="1017713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Chat GPT 4o. Prompt: </a:t>
            </a:r>
            <a:endParaRPr/>
          </a:p>
        </p:txBody>
      </p:sp>
      <p:pic>
        <p:nvPicPr>
          <p:cNvPr id="1621" name="Google Shape;162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38" y="1370825"/>
            <a:ext cx="7124725" cy="3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37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Create study profile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Input dorm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Input study spaces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27" name="Google Shape;1627;p137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Complex</a:t>
            </a: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Task: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Match with study partners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28" name="Google Shape;1628;p137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629" name="Google Shape;162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065" y="1033077"/>
            <a:ext cx="1776237" cy="375782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0" name="Google Shape;163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524" y="1033077"/>
            <a:ext cx="1776237" cy="375782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1" name="Google Shape;1631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984" y="1033077"/>
            <a:ext cx="1776237" cy="375782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38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Create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study profile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Input study habits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Input schedule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Course specific study info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37" name="Google Shape;1637;p138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Complex</a:t>
            </a: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Match with study partners</a:t>
            </a:r>
            <a:endParaRPr b="1"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8" name="Google Shape;1638;p138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639" name="Google Shape;163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565" y="1109160"/>
            <a:ext cx="1776240" cy="383653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0" name="Google Shape;164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147" y="1109160"/>
            <a:ext cx="1776240" cy="383653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1" name="Google Shape;164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730" y="1109160"/>
            <a:ext cx="1776240" cy="3836534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39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Finalize profile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See matches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Edit profile 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Change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account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settings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47" name="Google Shape;1647;p139"/>
          <p:cNvSpPr txBox="1"/>
          <p:nvPr/>
        </p:nvSpPr>
        <p:spPr>
          <a:xfrm>
            <a:off x="566724" y="13726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Complex Task Cont. : </a:t>
            </a:r>
            <a:endParaRPr b="1" i="1" sz="1900">
              <a:solidFill>
                <a:srgbClr val="2A9D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Match with study partners</a:t>
            </a:r>
            <a:endParaRPr b="1"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8" name="Google Shape;1648;p139"/>
          <p:cNvSpPr txBox="1"/>
          <p:nvPr/>
        </p:nvSpPr>
        <p:spPr>
          <a:xfrm>
            <a:off x="720000" y="506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649" name="Google Shape;164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715" y="1143525"/>
            <a:ext cx="1776237" cy="3907599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0" name="Google Shape;165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910" y="1143525"/>
            <a:ext cx="1776237" cy="3907599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1" name="Google Shape;165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2105" y="1143525"/>
            <a:ext cx="1776237" cy="3907599"/>
          </a:xfrm>
          <a:prstGeom prst="rect">
            <a:avLst/>
          </a:prstGeom>
          <a:noFill/>
          <a:ln cap="flat" cmpd="sng" w="9525">
            <a:solidFill>
              <a:srgbClr val="3B9A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40"/>
          <p:cNvSpPr txBox="1"/>
          <p:nvPr/>
        </p:nvSpPr>
        <p:spPr>
          <a:xfrm>
            <a:off x="720000" y="1572250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class syllabi and assignments to get AI powered study plans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57" name="Google Shape;1657;p140"/>
          <p:cNvSpPr txBox="1"/>
          <p:nvPr/>
        </p:nvSpPr>
        <p:spPr>
          <a:xfrm>
            <a:off x="720007" y="1268400"/>
            <a:ext cx="665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 Task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8" name="Google Shape;1658;p140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Unimplemented</a:t>
            </a: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Features + Future Work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59" name="Google Shape;1659;p140"/>
          <p:cNvSpPr txBox="1"/>
          <p:nvPr/>
        </p:nvSpPr>
        <p:spPr>
          <a:xfrm>
            <a:off x="720000" y="2290925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Create a study profile and get matched with recurring partners/study groups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60" name="Google Shape;1660;p140"/>
          <p:cNvSpPr txBox="1"/>
          <p:nvPr/>
        </p:nvSpPr>
        <p:spPr>
          <a:xfrm>
            <a:off x="719995" y="1987065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Complex Task</a:t>
            </a: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61" name="Google Shape;1661;p140"/>
          <p:cNvSpPr txBox="1"/>
          <p:nvPr/>
        </p:nvSpPr>
        <p:spPr>
          <a:xfrm>
            <a:off x="720000" y="3065300"/>
            <a:ext cx="22641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Pages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Tasks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Groups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Settings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62" name="Google Shape;1662;p140"/>
          <p:cNvSpPr txBox="1"/>
          <p:nvPr/>
        </p:nvSpPr>
        <p:spPr>
          <a:xfrm>
            <a:off x="720000" y="2761450"/>
            <a:ext cx="787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Future work: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a Miro board for task delegation and as a plan for finishing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63" name="Google Shape;1663;p140"/>
          <p:cNvSpPr txBox="1"/>
          <p:nvPr/>
        </p:nvSpPr>
        <p:spPr>
          <a:xfrm>
            <a:off x="2656375" y="3065300"/>
            <a:ext cx="2576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Backend Functionality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Error messages with toasts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Demo profiles to match with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Task submitting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64" name="Google Shape;1664;p140"/>
          <p:cNvSpPr txBox="1"/>
          <p:nvPr/>
        </p:nvSpPr>
        <p:spPr>
          <a:xfrm>
            <a:off x="5167500" y="3065300"/>
            <a:ext cx="31359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Design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Create new survey based on insights from expert Sociology interview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Design an interesting + novel AI system for matching and task generation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41"/>
          <p:cNvSpPr txBox="1"/>
          <p:nvPr/>
        </p:nvSpPr>
        <p:spPr>
          <a:xfrm>
            <a:off x="511050" y="120400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were simulated?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70" name="Google Shape;1670;p141"/>
          <p:cNvSpPr txBox="1"/>
          <p:nvPr/>
        </p:nvSpPr>
        <p:spPr>
          <a:xfrm>
            <a:off x="720000" y="578375"/>
            <a:ext cx="626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Wizard-of-Oz Features (planned)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71" name="Google Shape;1671;p141"/>
          <p:cNvSpPr txBox="1"/>
          <p:nvPr/>
        </p:nvSpPr>
        <p:spPr>
          <a:xfrm>
            <a:off x="2549425" y="4377784"/>
            <a:ext cx="18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[AI matching system assumed to be implemented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capable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of matching]</a:t>
            </a:r>
            <a:endParaRPr sz="5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72" name="Google Shape;1672;p141"/>
          <p:cNvSpPr txBox="1"/>
          <p:nvPr/>
        </p:nvSpPr>
        <p:spPr>
          <a:xfrm>
            <a:off x="4791875" y="43777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[Feed system assumed to be working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collecting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information from other users]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73" name="Google Shape;1673;p141"/>
          <p:cNvSpPr txBox="1"/>
          <p:nvPr/>
        </p:nvSpPr>
        <p:spPr>
          <a:xfrm>
            <a:off x="2774120" y="1351621"/>
            <a:ext cx="1578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AI Matching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74" name="Google Shape;1674;p141"/>
          <p:cNvSpPr txBox="1"/>
          <p:nvPr/>
        </p:nvSpPr>
        <p:spPr>
          <a:xfrm>
            <a:off x="5084751" y="1351625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Home Feed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75" name="Google Shape;167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79" y="1700462"/>
            <a:ext cx="1273040" cy="267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565" y="1741880"/>
            <a:ext cx="1333857" cy="266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42"/>
          <p:cNvSpPr txBox="1"/>
          <p:nvPr/>
        </p:nvSpPr>
        <p:spPr>
          <a:xfrm>
            <a:off x="720000" y="12544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did we pre-set?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82" name="Google Shape;1682;p142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Hard-Coded Features (Hi-fi so far)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83" name="Google Shape;1683;p142"/>
          <p:cNvSpPr txBox="1"/>
          <p:nvPr/>
        </p:nvSpPr>
        <p:spPr>
          <a:xfrm>
            <a:off x="4515000" y="1734925"/>
            <a:ext cx="1942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Study sessions in the events feed are not real events, but hard coded by the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developers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are examples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84" name="Google Shape;1684;p142"/>
          <p:cNvSpPr txBox="1"/>
          <p:nvPr/>
        </p:nvSpPr>
        <p:spPr>
          <a:xfrm>
            <a:off x="4934300" y="4663525"/>
            <a:ext cx="137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Study Sessions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85" name="Google Shape;1685;p142"/>
          <p:cNvPicPr preferRelativeResize="0"/>
          <p:nvPr/>
        </p:nvPicPr>
        <p:blipFill rotWithShape="1">
          <a:blip r:embed="rId3">
            <a:alphaModFix/>
          </a:blip>
          <a:srcRect b="22602" l="0" r="0" t="11155"/>
          <a:stretch/>
        </p:blipFill>
        <p:spPr>
          <a:xfrm>
            <a:off x="2526475" y="1734925"/>
            <a:ext cx="2101100" cy="301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43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DEMO VIDEO</a:t>
            </a:r>
            <a:endParaRPr sz="4200"/>
          </a:p>
        </p:txBody>
      </p:sp>
      <p:sp>
        <p:nvSpPr>
          <p:cNvPr id="1691" name="Google Shape;1691;p143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92" name="Google Shape;1692;p143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693" name="Google Shape;1693;p14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4" name="Google Shape;1694;p143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Introducing: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6" name="Google Shape;986;p99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1151087" y="1476000"/>
            <a:ext cx="6841825" cy="18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9"/>
          <p:cNvSpPr txBox="1"/>
          <p:nvPr/>
        </p:nvSpPr>
        <p:spPr>
          <a:xfrm>
            <a:off x="1358400" y="3539675"/>
            <a:ext cx="64272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help college students study together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144" title="Lockedincheckpoint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2"/>
            <a:ext cx="2377441" cy="51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44" title="Demo_Video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2951" y="0"/>
            <a:ext cx="3861038" cy="5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5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PUBLICATION</a:t>
            </a:r>
            <a:endParaRPr sz="4200"/>
          </a:p>
        </p:txBody>
      </p:sp>
      <p:sp>
        <p:nvSpPr>
          <p:cNvPr id="1706" name="Google Shape;1706;p145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07" name="Google Shape;1707;p145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708" name="Google Shape;1708;p14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145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0"/>
            <a:ext cx="7590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47"/>
          <p:cNvSpPr txBox="1"/>
          <p:nvPr>
            <p:ph type="title"/>
          </p:nvPr>
        </p:nvSpPr>
        <p:spPr>
          <a:xfrm>
            <a:off x="1500200" y="2699650"/>
            <a:ext cx="33621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APPENDIX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</p:txBody>
      </p:sp>
      <p:sp>
        <p:nvSpPr>
          <p:cNvPr id="1720" name="Google Shape;1720;p14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07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21" name="Google Shape;1721;p14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722" name="Google Shape;1722;p14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3" name="Google Shape;1723;p14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24" name="Google Shape;1724;p147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25775" y="1199350"/>
            <a:ext cx="2836675" cy="24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48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LINKS (for internal use)</a:t>
            </a:r>
            <a:endParaRPr sz="4000"/>
          </a:p>
        </p:txBody>
      </p:sp>
      <p:sp>
        <p:nvSpPr>
          <p:cNvPr id="1730" name="Google Shape;1730;p148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tasks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https://miro.com/app/board/uXjVLVtCV8o=/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https://github.com/Alezander9/Locked-In-App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here: </a:t>
            </a:r>
            <a:r>
              <a:rPr lang="en" u="sng">
                <a:hlinkClick r:id="rId5"/>
              </a:rPr>
              <a:t>https://www.figma.com/proto/OCFo0SgSrsXFMxZrXMB7Am/LockedIn-Med-Fi-Prototype?node-id=0-1&amp;t=8s75gByDfe2TJ0c0-1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600" y="152400"/>
            <a:ext cx="640166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49"/>
          <p:cNvSpPr txBox="1"/>
          <p:nvPr/>
        </p:nvSpPr>
        <p:spPr>
          <a:xfrm>
            <a:off x="100850" y="15240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HiFi Task Management Miro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50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on Collaboration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2" name="Google Shape;1742;p150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150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50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50"/>
          <p:cNvSpPr txBox="1"/>
          <p:nvPr>
            <p:ph idx="6" type="subTitle"/>
          </p:nvPr>
        </p:nvSpPr>
        <p:spPr>
          <a:xfrm>
            <a:off x="1596175" y="2269213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Loes, C. N. (2022). </a:t>
            </a:r>
            <a:r>
              <a:rPr i="1" lang="en" sz="1600">
                <a:solidFill>
                  <a:srgbClr val="000000"/>
                </a:solidFill>
              </a:rPr>
              <a:t>The effect of collaborative learning on academic motivation</a:t>
            </a:r>
            <a:r>
              <a:rPr lang="en" sz="1600">
                <a:solidFill>
                  <a:srgbClr val="000000"/>
                </a:solidFill>
              </a:rPr>
              <a:t>. Teaching &amp; Learning Inquiry, 10(1), 37-52.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https://journalhosting.ucalgary.ca/index.php/TLI/article/view/71910</a:t>
            </a:r>
            <a:endParaRPr sz="1600"/>
          </a:p>
        </p:txBody>
      </p:sp>
      <p:sp>
        <p:nvSpPr>
          <p:cNvPr id="1746" name="Google Shape;1746;p150"/>
          <p:cNvSpPr txBox="1"/>
          <p:nvPr>
            <p:ph idx="6" type="subTitle"/>
          </p:nvPr>
        </p:nvSpPr>
        <p:spPr>
          <a:xfrm>
            <a:off x="1676650" y="1100850"/>
            <a:ext cx="70683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Oyarzun, B., &amp; Martin, F. (2023). </a:t>
            </a:r>
            <a:r>
              <a:rPr i="1" lang="en" sz="1600">
                <a:solidFill>
                  <a:srgbClr val="000000"/>
                </a:solidFill>
              </a:rPr>
              <a:t>A systematic review of research on online learner collaboration from 2012–21</a:t>
            </a:r>
            <a:r>
              <a:rPr lang="en" sz="1600">
                <a:solidFill>
                  <a:srgbClr val="000000"/>
                </a:solidFill>
              </a:rPr>
              <a:t>. Online Learning Journal, 27(3), 45-72.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https://olj.onlinelearningconsortium.org/index.php/olj/article/view/3407</a:t>
            </a:r>
            <a:endParaRPr sz="1600"/>
          </a:p>
        </p:txBody>
      </p:sp>
      <p:sp>
        <p:nvSpPr>
          <p:cNvPr id="1747" name="Google Shape;1747;p150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Interview with Professor </a:t>
            </a:r>
            <a:r>
              <a:rPr lang="en" sz="1600">
                <a:solidFill>
                  <a:srgbClr val="000000"/>
                </a:solidFill>
              </a:rPr>
              <a:t>Granovetter</a:t>
            </a:r>
            <a:r>
              <a:rPr lang="en" sz="1600">
                <a:solidFill>
                  <a:srgbClr val="000000"/>
                </a:solidFill>
              </a:rPr>
              <a:t>, sociology professor at Stanford with </a:t>
            </a:r>
            <a:r>
              <a:rPr lang="en" sz="1600">
                <a:solidFill>
                  <a:srgbClr val="000000"/>
                </a:solidFill>
              </a:rPr>
              <a:t>nearly</a:t>
            </a:r>
            <a:r>
              <a:rPr lang="en" sz="1600">
                <a:solidFill>
                  <a:srgbClr val="000000"/>
                </a:solidFill>
              </a:rPr>
              <a:t> 200,000 citations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51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Takeaways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3" name="Google Shape;1753;p151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51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51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51"/>
          <p:cNvSpPr txBox="1"/>
          <p:nvPr>
            <p:ph idx="6" type="subTitle"/>
          </p:nvPr>
        </p:nvSpPr>
        <p:spPr>
          <a:xfrm>
            <a:off x="1539825" y="1186975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Systematic meta-analysis that shows correlation between collaborative activities and student motivation, engagement, and achievement in controlled online learning environments.</a:t>
            </a:r>
            <a:endParaRPr sz="1600"/>
          </a:p>
        </p:txBody>
      </p:sp>
      <p:sp>
        <p:nvSpPr>
          <p:cNvPr id="1757" name="Google Shape;1757;p151"/>
          <p:cNvSpPr txBox="1"/>
          <p:nvPr>
            <p:ph idx="6" type="subTitle"/>
          </p:nvPr>
        </p:nvSpPr>
        <p:spPr>
          <a:xfrm>
            <a:off x="1539825" y="2090550"/>
            <a:ext cx="70683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Uses data from 17 US undergraduate schools to show significant correlation between collaboration and academic motivation. </a:t>
            </a:r>
            <a:r>
              <a:rPr lang="en" sz="1600">
                <a:solidFill>
                  <a:srgbClr val="000000"/>
                </a:solidFill>
              </a:rPr>
              <a:t>Hypothesizes</a:t>
            </a:r>
            <a:r>
              <a:rPr lang="en" sz="1600">
                <a:solidFill>
                  <a:srgbClr val="000000"/>
                </a:solidFill>
              </a:rPr>
              <a:t> that presence of </a:t>
            </a:r>
            <a:r>
              <a:rPr b="1" lang="en" sz="1600">
                <a:solidFill>
                  <a:srgbClr val="000000"/>
                </a:solidFill>
              </a:rPr>
              <a:t>social factors</a:t>
            </a:r>
            <a:r>
              <a:rPr lang="en" sz="1600">
                <a:solidFill>
                  <a:srgbClr val="000000"/>
                </a:solidFill>
              </a:rPr>
              <a:t> in education </a:t>
            </a:r>
            <a:r>
              <a:rPr b="1" lang="en" sz="1600">
                <a:solidFill>
                  <a:srgbClr val="000000"/>
                </a:solidFill>
              </a:rPr>
              <a:t>reframes </a:t>
            </a:r>
            <a:r>
              <a:rPr lang="en" sz="1600">
                <a:solidFill>
                  <a:srgbClr val="000000"/>
                </a:solidFill>
              </a:rPr>
              <a:t>student’s </a:t>
            </a:r>
            <a:r>
              <a:rPr lang="en" sz="1600">
                <a:solidFill>
                  <a:srgbClr val="000000"/>
                </a:solidFill>
              </a:rPr>
              <a:t>mindset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b="1" lang="en" sz="1600">
                <a:solidFill>
                  <a:srgbClr val="000000"/>
                </a:solidFill>
              </a:rPr>
              <a:t>to take more active role in learning</a:t>
            </a:r>
            <a:endParaRPr b="1" sz="1600"/>
          </a:p>
        </p:txBody>
      </p:sp>
      <p:sp>
        <p:nvSpPr>
          <p:cNvPr id="1758" name="Google Shape;1758;p151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Ideas about what survey questions to ask and how to match students.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u="sng">
                <a:solidFill>
                  <a:srgbClr val="000000"/>
                </a:solidFill>
              </a:rPr>
              <a:t>Will be unpacked in full presentation on Monday</a:t>
            </a:r>
            <a:endParaRPr sz="16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Insights from Interview with Sociology Prof Granovetter</a:t>
            </a:r>
            <a:endParaRPr sz="2100"/>
          </a:p>
        </p:txBody>
      </p:sp>
      <p:sp>
        <p:nvSpPr>
          <p:cNvPr id="1764" name="Google Shape;1764;p152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Q: In general is it better to </a:t>
            </a:r>
            <a:r>
              <a:rPr lang="en"/>
              <a:t>match</a:t>
            </a:r>
            <a:r>
              <a:rPr lang="en"/>
              <a:t> similar people or complementary people?</a:t>
            </a:r>
            <a:br>
              <a:rPr lang="en"/>
            </a:br>
            <a:r>
              <a:rPr lang="en"/>
              <a:t>A: Note that students self-select </a:t>
            </a:r>
            <a:r>
              <a:rPr lang="en"/>
              <a:t>themselves</a:t>
            </a:r>
            <a:r>
              <a:rPr lang="en"/>
              <a:t> into classes and majors, in any class range of differences between students is not so great. In </a:t>
            </a:r>
            <a:r>
              <a:rPr b="1" lang="en"/>
              <a:t>humanities classes</a:t>
            </a:r>
            <a:r>
              <a:rPr lang="en"/>
              <a:t> </a:t>
            </a:r>
            <a:r>
              <a:rPr lang="en"/>
              <a:t>complementary</a:t>
            </a:r>
            <a:r>
              <a:rPr lang="en"/>
              <a:t> personalities is more important, as creativity comes from differences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Q: Bases on sociology research, w</a:t>
            </a:r>
            <a:r>
              <a:rPr lang="en"/>
              <a:t>hat</a:t>
            </a:r>
            <a:r>
              <a:rPr lang="en"/>
              <a:t> factors should we consider when matching?</a:t>
            </a:r>
            <a:br>
              <a:rPr lang="en"/>
            </a:br>
            <a:r>
              <a:rPr lang="en"/>
              <a:t>A: Matching people is a complicated thing, there </a:t>
            </a:r>
            <a:r>
              <a:rPr lang="en"/>
              <a:t>isn't</a:t>
            </a:r>
            <a:r>
              <a:rPr lang="en"/>
              <a:t> a proven science on it. But what studies have shown repeatedly, is that the most consistent indicator of </a:t>
            </a:r>
            <a:r>
              <a:rPr lang="en"/>
              <a:t>friendship</a:t>
            </a:r>
            <a:r>
              <a:rPr lang="en"/>
              <a:t> is actually just </a:t>
            </a:r>
            <a:r>
              <a:rPr b="1" lang="en"/>
              <a:t>physical proximity</a:t>
            </a:r>
            <a:r>
              <a:rPr lang="en"/>
              <a:t>. The more likely you are to run into someone, the better a chance at building a friendship.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Q: If we collect information that shows a particular student is at a disadvantaged background, how should we factor that into matching?</a:t>
            </a:r>
            <a:br>
              <a:rPr lang="en"/>
            </a:br>
            <a:r>
              <a:rPr lang="en"/>
              <a:t>A: A lot of times, organizations grouped the </a:t>
            </a:r>
            <a:r>
              <a:rPr lang="en"/>
              <a:t>disadvantaged</a:t>
            </a:r>
            <a:r>
              <a:rPr lang="en"/>
              <a:t> students together, like the FLI </a:t>
            </a:r>
            <a:r>
              <a:rPr lang="en"/>
              <a:t>events</a:t>
            </a:r>
            <a:r>
              <a:rPr lang="en"/>
              <a:t> at Stanford. But research shows this is actually the opposite of what they should do. Sprinkling the </a:t>
            </a:r>
            <a:r>
              <a:rPr lang="en"/>
              <a:t>disadvantaged</a:t>
            </a:r>
            <a:r>
              <a:rPr lang="en"/>
              <a:t> </a:t>
            </a:r>
            <a:r>
              <a:rPr lang="en"/>
              <a:t>students</a:t>
            </a:r>
            <a:r>
              <a:rPr lang="en"/>
              <a:t> into the other groups will allow them to connect with resources they would otherwise not have access to. </a:t>
            </a:r>
            <a:r>
              <a:rPr b="1" lang="en"/>
              <a:t>But I would recommend not asking about things like FLI status</a:t>
            </a:r>
            <a:r>
              <a:rPr lang="en"/>
              <a:t> and </a:t>
            </a:r>
            <a:r>
              <a:rPr lang="en"/>
              <a:t>background</a:t>
            </a:r>
            <a:r>
              <a:rPr lang="en"/>
              <a:t> as it opens up some tough questions about </a:t>
            </a:r>
            <a:r>
              <a:rPr lang="en"/>
              <a:t>ethics and is not obviously necessary.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recommendations: focus on matching based on logistical factors: </a:t>
            </a:r>
            <a:r>
              <a:rPr b="1" lang="en"/>
              <a:t>physical proximity, punctuality, detail-orientedness, and schedule.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3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questions</a:t>
            </a:r>
            <a:endParaRPr/>
          </a:p>
        </p:txBody>
      </p:sp>
      <p:sp>
        <p:nvSpPr>
          <p:cNvPr id="1770" name="Google Shape;1770;p153"/>
          <p:cNvSpPr txBox="1"/>
          <p:nvPr>
            <p:ph idx="1" type="body"/>
          </p:nvPr>
        </p:nvSpPr>
        <p:spPr>
          <a:xfrm>
            <a:off x="720000" y="636725"/>
            <a:ext cx="77040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Schedule(required):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 free times: (import GCal or do this when2meet clone, make sure can edit later)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 Locations: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dorm do you live in?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do you usually study? [Select multiple]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feel more alert in the morning or in the evening?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hours per week do you plan to work on this class?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how many days before a deadline do you start weekly assignments?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you usually early, on-time, or late to meetings?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grade do you want to achieve in this class?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grade do you currently expect to receive in this class?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the following learning mediums on how effective they are for you: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53"/>
          <p:cNvSpPr/>
          <p:nvPr/>
        </p:nvSpPr>
        <p:spPr>
          <a:xfrm>
            <a:off x="-88550" y="4322475"/>
            <a:ext cx="8508300" cy="4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153"/>
          <p:cNvSpPr txBox="1"/>
          <p:nvPr/>
        </p:nvSpPr>
        <p:spPr>
          <a:xfrm>
            <a:off x="668100" y="3579250"/>
            <a:ext cx="4636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Reading the textbook,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attending lectures,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watching recorded lectures,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doing practice / homework problems,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attending office hours,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discussing with students,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153"/>
          <p:cNvSpPr txBox="1"/>
          <p:nvPr/>
        </p:nvSpPr>
        <p:spPr>
          <a:xfrm>
            <a:off x="3541675" y="3579250"/>
            <a:ext cx="4266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writing essays,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talking to a LLM,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creating notes flashcards/ study guides,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reading other people’s notes/flashcards/study guides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teaching other students,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/>
              <a:t>doing an independent project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How does                       work?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3" name="Google Shape;993;p100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2646600" y="469283"/>
            <a:ext cx="2083876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0"/>
          <p:cNvSpPr txBox="1"/>
          <p:nvPr>
            <p:ph idx="4294967295" type="subTitle"/>
          </p:nvPr>
        </p:nvSpPr>
        <p:spPr>
          <a:xfrm>
            <a:off x="950125" y="1159375"/>
            <a:ext cx="7530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 collect information from students in classes and use AI enhanced tools paired with research on effective collaboration practices to automatically plan recurring study sessions and manage assignments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5" name="Google Shape;995;p100"/>
          <p:cNvGrpSpPr/>
          <p:nvPr/>
        </p:nvGrpSpPr>
        <p:grpSpPr>
          <a:xfrm>
            <a:off x="1079520" y="2992036"/>
            <a:ext cx="1294741" cy="1421014"/>
            <a:chOff x="3214452" y="3340533"/>
            <a:chExt cx="392465" cy="389896"/>
          </a:xfrm>
        </p:grpSpPr>
        <p:sp>
          <p:nvSpPr>
            <p:cNvPr id="996" name="Google Shape;996;p100"/>
            <p:cNvSpPr/>
            <p:nvPr/>
          </p:nvSpPr>
          <p:spPr>
            <a:xfrm>
              <a:off x="3214452" y="3340533"/>
              <a:ext cx="289912" cy="97651"/>
            </a:xfrm>
            <a:custGeom>
              <a:rect b="b" l="l" r="r" t="t"/>
              <a:pathLst>
                <a:path extrusionOk="0" h="3725" w="11059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0"/>
            <p:cNvSpPr/>
            <p:nvPr/>
          </p:nvSpPr>
          <p:spPr>
            <a:xfrm>
              <a:off x="3214452" y="3571749"/>
              <a:ext cx="302783" cy="98411"/>
            </a:xfrm>
            <a:custGeom>
              <a:rect b="b" l="l" r="r" t="t"/>
              <a:pathLst>
                <a:path extrusionOk="0" h="3754" w="1155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0"/>
            <p:cNvSpPr/>
            <p:nvPr/>
          </p:nvSpPr>
          <p:spPr>
            <a:xfrm>
              <a:off x="3214452" y="3456246"/>
              <a:ext cx="289912" cy="97756"/>
            </a:xfrm>
            <a:custGeom>
              <a:rect b="b" l="l" r="r" t="t"/>
              <a:pathLst>
                <a:path extrusionOk="0" h="3729" w="11059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0"/>
            <p:cNvSpPr/>
            <p:nvPr/>
          </p:nvSpPr>
          <p:spPr>
            <a:xfrm>
              <a:off x="3307410" y="337191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0"/>
            <p:cNvSpPr/>
            <p:nvPr/>
          </p:nvSpPr>
          <p:spPr>
            <a:xfrm>
              <a:off x="3307410" y="3400303"/>
              <a:ext cx="157605" cy="12557"/>
            </a:xfrm>
            <a:custGeom>
              <a:rect b="b" l="l" r="r" t="t"/>
              <a:pathLst>
                <a:path extrusionOk="0" h="479" w="6012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0"/>
            <p:cNvSpPr/>
            <p:nvPr/>
          </p:nvSpPr>
          <p:spPr>
            <a:xfrm>
              <a:off x="3307410" y="3487704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0"/>
            <p:cNvSpPr/>
            <p:nvPr/>
          </p:nvSpPr>
          <p:spPr>
            <a:xfrm>
              <a:off x="3307410" y="3516068"/>
              <a:ext cx="155691" cy="12609"/>
            </a:xfrm>
            <a:custGeom>
              <a:rect b="b" l="l" r="r" t="t"/>
              <a:pathLst>
                <a:path extrusionOk="0" h="481" w="5939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0"/>
            <p:cNvSpPr/>
            <p:nvPr/>
          </p:nvSpPr>
          <p:spPr>
            <a:xfrm>
              <a:off x="3307410" y="360352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0"/>
            <p:cNvSpPr/>
            <p:nvPr/>
          </p:nvSpPr>
          <p:spPr>
            <a:xfrm>
              <a:off x="3307410" y="3631519"/>
              <a:ext cx="156215" cy="12950"/>
            </a:xfrm>
            <a:custGeom>
              <a:rect b="b" l="l" r="r" t="t"/>
              <a:pathLst>
                <a:path extrusionOk="0" h="494" w="5959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0"/>
            <p:cNvSpPr/>
            <p:nvPr/>
          </p:nvSpPr>
          <p:spPr>
            <a:xfrm>
              <a:off x="3235660" y="3365070"/>
              <a:ext cx="57175" cy="54973"/>
            </a:xfrm>
            <a:custGeom>
              <a:rect b="b" l="l" r="r" t="t"/>
              <a:pathLst>
                <a:path extrusionOk="0" h="2097" w="2181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0"/>
            <p:cNvSpPr/>
            <p:nvPr/>
          </p:nvSpPr>
          <p:spPr>
            <a:xfrm>
              <a:off x="3248426" y="3364755"/>
              <a:ext cx="55104" cy="40528"/>
            </a:xfrm>
            <a:custGeom>
              <a:rect b="b" l="l" r="r" t="t"/>
              <a:pathLst>
                <a:path extrusionOk="0" h="1546" w="2102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0"/>
            <p:cNvSpPr/>
            <p:nvPr/>
          </p:nvSpPr>
          <p:spPr>
            <a:xfrm>
              <a:off x="3235660" y="3480547"/>
              <a:ext cx="56782" cy="55287"/>
            </a:xfrm>
            <a:custGeom>
              <a:rect b="b" l="l" r="r" t="t"/>
              <a:pathLst>
                <a:path extrusionOk="0" h="2109" w="2166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0"/>
            <p:cNvSpPr/>
            <p:nvPr/>
          </p:nvSpPr>
          <p:spPr>
            <a:xfrm>
              <a:off x="3248400" y="3480573"/>
              <a:ext cx="55130" cy="40502"/>
            </a:xfrm>
            <a:custGeom>
              <a:rect b="b" l="l" r="r" t="t"/>
              <a:pathLst>
                <a:path extrusionOk="0" h="1545" w="2103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00"/>
            <p:cNvSpPr/>
            <p:nvPr/>
          </p:nvSpPr>
          <p:spPr>
            <a:xfrm>
              <a:off x="3235660" y="3596312"/>
              <a:ext cx="56782" cy="55314"/>
            </a:xfrm>
            <a:custGeom>
              <a:rect b="b" l="l" r="r" t="t"/>
              <a:pathLst>
                <a:path extrusionOk="0" h="2110" w="2166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00"/>
            <p:cNvSpPr/>
            <p:nvPr/>
          </p:nvSpPr>
          <p:spPr>
            <a:xfrm>
              <a:off x="3248400" y="3596365"/>
              <a:ext cx="55130" cy="40214"/>
            </a:xfrm>
            <a:custGeom>
              <a:rect b="b" l="l" r="r" t="t"/>
              <a:pathLst>
                <a:path extrusionOk="0" h="1534" w="2103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0"/>
            <p:cNvSpPr/>
            <p:nvPr/>
          </p:nvSpPr>
          <p:spPr>
            <a:xfrm>
              <a:off x="3438878" y="3642136"/>
              <a:ext cx="168038" cy="88292"/>
            </a:xfrm>
            <a:custGeom>
              <a:rect b="b" l="l" r="r" t="t"/>
              <a:pathLst>
                <a:path extrusionOk="0" h="3368" w="641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0"/>
            <p:cNvSpPr/>
            <p:nvPr/>
          </p:nvSpPr>
          <p:spPr>
            <a:xfrm>
              <a:off x="3436965" y="3642529"/>
              <a:ext cx="68526" cy="87899"/>
            </a:xfrm>
            <a:custGeom>
              <a:rect b="b" l="l" r="r" t="t"/>
              <a:pathLst>
                <a:path extrusionOk="0" h="3353" w="2614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0"/>
            <p:cNvSpPr/>
            <p:nvPr/>
          </p:nvSpPr>
          <p:spPr>
            <a:xfrm>
              <a:off x="3468003" y="3503249"/>
              <a:ext cx="106354" cy="74975"/>
            </a:xfrm>
            <a:custGeom>
              <a:rect b="b" l="l" r="r" t="t"/>
              <a:pathLst>
                <a:path extrusionOk="0" h="2860" w="4057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00"/>
            <p:cNvSpPr/>
            <p:nvPr/>
          </p:nvSpPr>
          <p:spPr>
            <a:xfrm>
              <a:off x="3468003" y="3502882"/>
              <a:ext cx="57542" cy="74949"/>
            </a:xfrm>
            <a:custGeom>
              <a:rect b="b" l="l" r="r" t="t"/>
              <a:pathLst>
                <a:path extrusionOk="0" h="2859" w="2195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00"/>
            <p:cNvSpPr/>
            <p:nvPr/>
          </p:nvSpPr>
          <p:spPr>
            <a:xfrm>
              <a:off x="3559598" y="3570386"/>
              <a:ext cx="23489" cy="31143"/>
            </a:xfrm>
            <a:custGeom>
              <a:rect b="b" l="l" r="r" t="t"/>
              <a:pathLst>
                <a:path extrusionOk="0" h="1188" w="896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0"/>
            <p:cNvSpPr/>
            <p:nvPr/>
          </p:nvSpPr>
          <p:spPr>
            <a:xfrm>
              <a:off x="3459300" y="3570596"/>
              <a:ext cx="23489" cy="31065"/>
            </a:xfrm>
            <a:custGeom>
              <a:rect b="b" l="l" r="r" t="t"/>
              <a:pathLst>
                <a:path extrusionOk="0" h="1185" w="896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0"/>
            <p:cNvSpPr/>
            <p:nvPr/>
          </p:nvSpPr>
          <p:spPr>
            <a:xfrm>
              <a:off x="3501689" y="3624887"/>
              <a:ext cx="39008" cy="44146"/>
            </a:xfrm>
            <a:custGeom>
              <a:rect b="b" l="l" r="r" t="t"/>
              <a:pathLst>
                <a:path extrusionOk="0" h="1684" w="1488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00"/>
            <p:cNvSpPr/>
            <p:nvPr/>
          </p:nvSpPr>
          <p:spPr>
            <a:xfrm>
              <a:off x="3501689" y="3625385"/>
              <a:ext cx="24249" cy="44015"/>
            </a:xfrm>
            <a:custGeom>
              <a:rect b="b" l="l" r="r" t="t"/>
              <a:pathLst>
                <a:path extrusionOk="0" h="1679" w="925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0"/>
            <p:cNvSpPr/>
            <p:nvPr/>
          </p:nvSpPr>
          <p:spPr>
            <a:xfrm>
              <a:off x="3479354" y="3547133"/>
              <a:ext cx="83652" cy="89367"/>
            </a:xfrm>
            <a:custGeom>
              <a:rect b="b" l="l" r="r" t="t"/>
              <a:pathLst>
                <a:path extrusionOk="0" h="3409" w="319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0"/>
            <p:cNvSpPr/>
            <p:nvPr/>
          </p:nvSpPr>
          <p:spPr>
            <a:xfrm>
              <a:off x="3479354" y="3547133"/>
              <a:ext cx="60583" cy="89367"/>
            </a:xfrm>
            <a:custGeom>
              <a:rect b="b" l="l" r="r" t="t"/>
              <a:pathLst>
                <a:path extrusionOk="0" h="3409" w="231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100"/>
          <p:cNvGrpSpPr/>
          <p:nvPr/>
        </p:nvGrpSpPr>
        <p:grpSpPr>
          <a:xfrm>
            <a:off x="3917283" y="3400846"/>
            <a:ext cx="1099943" cy="986603"/>
            <a:chOff x="2774354" y="2009990"/>
            <a:chExt cx="372017" cy="316310"/>
          </a:xfrm>
        </p:grpSpPr>
        <p:sp>
          <p:nvSpPr>
            <p:cNvPr id="1022" name="Google Shape;1022;p100"/>
            <p:cNvSpPr/>
            <p:nvPr/>
          </p:nvSpPr>
          <p:spPr>
            <a:xfrm>
              <a:off x="2948055" y="2090995"/>
              <a:ext cx="191134" cy="174094"/>
            </a:xfrm>
            <a:custGeom>
              <a:rect b="b" l="l" r="r" t="t"/>
              <a:pathLst>
                <a:path extrusionOk="0" h="6641" w="7291">
                  <a:moveTo>
                    <a:pt x="4591" y="0"/>
                  </a:moveTo>
                  <a:lnTo>
                    <a:pt x="3191" y="1068"/>
                  </a:lnTo>
                  <a:lnTo>
                    <a:pt x="2021" y="679"/>
                  </a:lnTo>
                  <a:lnTo>
                    <a:pt x="0" y="2324"/>
                  </a:lnTo>
                  <a:lnTo>
                    <a:pt x="3118" y="6640"/>
                  </a:lnTo>
                  <a:lnTo>
                    <a:pt x="7290" y="3667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00"/>
            <p:cNvSpPr/>
            <p:nvPr/>
          </p:nvSpPr>
          <p:spPr>
            <a:xfrm>
              <a:off x="3033568" y="2009990"/>
              <a:ext cx="112803" cy="206889"/>
            </a:xfrm>
            <a:custGeom>
              <a:rect b="b" l="l" r="r" t="t"/>
              <a:pathLst>
                <a:path extrusionOk="0" h="7892" w="4303">
                  <a:moveTo>
                    <a:pt x="4302" y="1"/>
                  </a:moveTo>
                  <a:lnTo>
                    <a:pt x="131" y="2960"/>
                  </a:lnTo>
                  <a:cubicBezTo>
                    <a:pt x="30" y="3032"/>
                    <a:pt x="1" y="3177"/>
                    <a:pt x="87" y="3278"/>
                  </a:cubicBezTo>
                  <a:lnTo>
                    <a:pt x="3581" y="7810"/>
                  </a:lnTo>
                  <a:cubicBezTo>
                    <a:pt x="3631" y="7861"/>
                    <a:pt x="3696" y="7892"/>
                    <a:pt x="3761" y="7892"/>
                  </a:cubicBezTo>
                  <a:cubicBezTo>
                    <a:pt x="3809" y="7892"/>
                    <a:pt x="3856" y="7876"/>
                    <a:pt x="3898" y="7839"/>
                  </a:cubicBezTo>
                  <a:lnTo>
                    <a:pt x="4302" y="7522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rgbClr val="A0A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00"/>
            <p:cNvSpPr/>
            <p:nvPr/>
          </p:nvSpPr>
          <p:spPr>
            <a:xfrm>
              <a:off x="3110404" y="2165524"/>
              <a:ext cx="35600" cy="51355"/>
            </a:xfrm>
            <a:custGeom>
              <a:rect b="b" l="l" r="r" t="t"/>
              <a:pathLst>
                <a:path extrusionOk="0" h="1959" w="1358">
                  <a:moveTo>
                    <a:pt x="1357" y="1"/>
                  </a:moveTo>
                  <a:lnTo>
                    <a:pt x="0" y="1040"/>
                  </a:lnTo>
                  <a:lnTo>
                    <a:pt x="650" y="1877"/>
                  </a:lnTo>
                  <a:cubicBezTo>
                    <a:pt x="692" y="1928"/>
                    <a:pt x="758" y="1959"/>
                    <a:pt x="823" y="1959"/>
                  </a:cubicBezTo>
                  <a:cubicBezTo>
                    <a:pt x="870" y="1959"/>
                    <a:pt x="917" y="1943"/>
                    <a:pt x="953" y="1906"/>
                  </a:cubicBezTo>
                  <a:lnTo>
                    <a:pt x="1357" y="158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00"/>
            <p:cNvSpPr/>
            <p:nvPr/>
          </p:nvSpPr>
          <p:spPr>
            <a:xfrm>
              <a:off x="2960533" y="2148510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0"/>
                  </a:moveTo>
                  <a:lnTo>
                    <a:pt x="1" y="1169"/>
                  </a:lnTo>
                  <a:lnTo>
                    <a:pt x="4476" y="3609"/>
                  </a:lnTo>
                  <a:cubicBezTo>
                    <a:pt x="4575" y="3663"/>
                    <a:pt x="4682" y="3689"/>
                    <a:pt x="4789" y="3689"/>
                  </a:cubicBezTo>
                  <a:cubicBezTo>
                    <a:pt x="5023" y="3689"/>
                    <a:pt x="5252" y="3563"/>
                    <a:pt x="5371" y="3335"/>
                  </a:cubicBezTo>
                  <a:cubicBezTo>
                    <a:pt x="5544" y="3017"/>
                    <a:pt x="5428" y="2613"/>
                    <a:pt x="5111" y="244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00"/>
            <p:cNvSpPr/>
            <p:nvPr/>
          </p:nvSpPr>
          <p:spPr>
            <a:xfrm>
              <a:off x="3017315" y="2196930"/>
              <a:ext cx="85540" cy="48419"/>
            </a:xfrm>
            <a:custGeom>
              <a:rect b="b" l="l" r="r" t="t"/>
              <a:pathLst>
                <a:path extrusionOk="0" h="1847" w="3263">
                  <a:moveTo>
                    <a:pt x="289" y="1"/>
                  </a:moveTo>
                  <a:lnTo>
                    <a:pt x="0" y="506"/>
                  </a:lnTo>
                  <a:lnTo>
                    <a:pt x="2310" y="1762"/>
                  </a:lnTo>
                  <a:cubicBezTo>
                    <a:pt x="2412" y="1820"/>
                    <a:pt x="2522" y="1847"/>
                    <a:pt x="2630" y="1847"/>
                  </a:cubicBezTo>
                  <a:cubicBezTo>
                    <a:pt x="2901" y="1847"/>
                    <a:pt x="3159" y="1676"/>
                    <a:pt x="3262" y="1387"/>
                  </a:cubicBezTo>
                  <a:lnTo>
                    <a:pt x="3262" y="1387"/>
                  </a:lnTo>
                  <a:cubicBezTo>
                    <a:pt x="3187" y="1410"/>
                    <a:pt x="3112" y="1421"/>
                    <a:pt x="3039" y="1421"/>
                  </a:cubicBezTo>
                  <a:cubicBezTo>
                    <a:pt x="2929" y="1421"/>
                    <a:pt x="2824" y="1395"/>
                    <a:pt x="2728" y="134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00"/>
            <p:cNvSpPr/>
            <p:nvPr/>
          </p:nvSpPr>
          <p:spPr>
            <a:xfrm>
              <a:off x="2933663" y="2173467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1"/>
                  </a:moveTo>
                  <a:lnTo>
                    <a:pt x="1" y="1170"/>
                  </a:lnTo>
                  <a:lnTo>
                    <a:pt x="4476" y="3610"/>
                  </a:lnTo>
                  <a:cubicBezTo>
                    <a:pt x="4575" y="3664"/>
                    <a:pt x="4682" y="3690"/>
                    <a:pt x="4789" y="3690"/>
                  </a:cubicBezTo>
                  <a:cubicBezTo>
                    <a:pt x="5023" y="3690"/>
                    <a:pt x="5252" y="3564"/>
                    <a:pt x="5371" y="3336"/>
                  </a:cubicBezTo>
                  <a:cubicBezTo>
                    <a:pt x="5544" y="3018"/>
                    <a:pt x="5428" y="2614"/>
                    <a:pt x="5111" y="2441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0"/>
            <p:cNvSpPr/>
            <p:nvPr/>
          </p:nvSpPr>
          <p:spPr>
            <a:xfrm>
              <a:off x="2999515" y="2228361"/>
              <a:ext cx="76102" cy="41603"/>
            </a:xfrm>
            <a:custGeom>
              <a:rect b="b" l="l" r="r" t="t"/>
              <a:pathLst>
                <a:path extrusionOk="0" h="1587" w="2903">
                  <a:moveTo>
                    <a:pt x="260" y="0"/>
                  </a:moveTo>
                  <a:lnTo>
                    <a:pt x="1" y="448"/>
                  </a:lnTo>
                  <a:lnTo>
                    <a:pt x="1949" y="1501"/>
                  </a:lnTo>
                  <a:cubicBezTo>
                    <a:pt x="2053" y="1559"/>
                    <a:pt x="2163" y="1586"/>
                    <a:pt x="2272" y="1586"/>
                  </a:cubicBezTo>
                  <a:cubicBezTo>
                    <a:pt x="2542" y="1586"/>
                    <a:pt x="2799" y="1419"/>
                    <a:pt x="2902" y="1140"/>
                  </a:cubicBezTo>
                  <a:lnTo>
                    <a:pt x="2902" y="1140"/>
                  </a:lnTo>
                  <a:cubicBezTo>
                    <a:pt x="2816" y="1180"/>
                    <a:pt x="2724" y="1199"/>
                    <a:pt x="2631" y="1199"/>
                  </a:cubicBezTo>
                  <a:cubicBezTo>
                    <a:pt x="2522" y="1199"/>
                    <a:pt x="2412" y="1173"/>
                    <a:pt x="2310" y="112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00"/>
            <p:cNvSpPr/>
            <p:nvPr/>
          </p:nvSpPr>
          <p:spPr>
            <a:xfrm>
              <a:off x="2906425" y="2198450"/>
              <a:ext cx="145729" cy="96733"/>
            </a:xfrm>
            <a:custGeom>
              <a:rect b="b" l="l" r="r" t="t"/>
              <a:pathLst>
                <a:path extrusionOk="0" h="3690" w="5559">
                  <a:moveTo>
                    <a:pt x="650" y="1"/>
                  </a:moveTo>
                  <a:lnTo>
                    <a:pt x="0" y="1170"/>
                  </a:lnTo>
                  <a:lnTo>
                    <a:pt x="4490" y="3610"/>
                  </a:lnTo>
                  <a:cubicBezTo>
                    <a:pt x="4590" y="3664"/>
                    <a:pt x="4698" y="3690"/>
                    <a:pt x="4806" y="3690"/>
                  </a:cubicBezTo>
                  <a:cubicBezTo>
                    <a:pt x="5039" y="3690"/>
                    <a:pt x="5266" y="3567"/>
                    <a:pt x="5385" y="3350"/>
                  </a:cubicBezTo>
                  <a:cubicBezTo>
                    <a:pt x="5558" y="3018"/>
                    <a:pt x="5443" y="2613"/>
                    <a:pt x="5125" y="2440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0"/>
            <p:cNvSpPr/>
            <p:nvPr/>
          </p:nvSpPr>
          <p:spPr>
            <a:xfrm>
              <a:off x="2982108" y="2259007"/>
              <a:ext cx="66245" cy="36150"/>
            </a:xfrm>
            <a:custGeom>
              <a:rect b="b" l="l" r="r" t="t"/>
              <a:pathLst>
                <a:path extrusionOk="0" h="1379" w="2527">
                  <a:moveTo>
                    <a:pt x="260" y="0"/>
                  </a:moveTo>
                  <a:lnTo>
                    <a:pt x="1" y="433"/>
                  </a:lnTo>
                  <a:lnTo>
                    <a:pt x="1603" y="1300"/>
                  </a:lnTo>
                  <a:cubicBezTo>
                    <a:pt x="1703" y="1354"/>
                    <a:pt x="1810" y="1379"/>
                    <a:pt x="1915" y="1379"/>
                  </a:cubicBezTo>
                  <a:cubicBezTo>
                    <a:pt x="2175" y="1379"/>
                    <a:pt x="2424" y="1224"/>
                    <a:pt x="2527" y="968"/>
                  </a:cubicBezTo>
                  <a:lnTo>
                    <a:pt x="2527" y="968"/>
                  </a:lnTo>
                  <a:cubicBezTo>
                    <a:pt x="2452" y="999"/>
                    <a:pt x="2369" y="1014"/>
                    <a:pt x="2285" y="1014"/>
                  </a:cubicBezTo>
                  <a:cubicBezTo>
                    <a:pt x="2174" y="1014"/>
                    <a:pt x="2062" y="988"/>
                    <a:pt x="1964" y="93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0"/>
            <p:cNvSpPr/>
            <p:nvPr/>
          </p:nvSpPr>
          <p:spPr>
            <a:xfrm>
              <a:off x="2879555" y="2223800"/>
              <a:ext cx="145729" cy="96655"/>
            </a:xfrm>
            <a:custGeom>
              <a:rect b="b" l="l" r="r" t="t"/>
              <a:pathLst>
                <a:path extrusionOk="0" h="3687" w="5559">
                  <a:moveTo>
                    <a:pt x="636" y="1"/>
                  </a:moveTo>
                  <a:lnTo>
                    <a:pt x="0" y="1156"/>
                  </a:lnTo>
                  <a:lnTo>
                    <a:pt x="4475" y="3610"/>
                  </a:lnTo>
                  <a:cubicBezTo>
                    <a:pt x="4572" y="3662"/>
                    <a:pt x="4676" y="3687"/>
                    <a:pt x="4780" y="3687"/>
                  </a:cubicBezTo>
                  <a:cubicBezTo>
                    <a:pt x="5018" y="3687"/>
                    <a:pt x="5254" y="3557"/>
                    <a:pt x="5385" y="3335"/>
                  </a:cubicBezTo>
                  <a:cubicBezTo>
                    <a:pt x="5558" y="3018"/>
                    <a:pt x="5428" y="2614"/>
                    <a:pt x="5111" y="2440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0"/>
            <p:cNvSpPr/>
            <p:nvPr/>
          </p:nvSpPr>
          <p:spPr>
            <a:xfrm>
              <a:off x="2964701" y="2288132"/>
              <a:ext cx="56782" cy="32323"/>
            </a:xfrm>
            <a:custGeom>
              <a:rect b="b" l="l" r="r" t="t"/>
              <a:pathLst>
                <a:path extrusionOk="0" h="1233" w="2166">
                  <a:moveTo>
                    <a:pt x="275" y="1"/>
                  </a:moveTo>
                  <a:lnTo>
                    <a:pt x="0" y="477"/>
                  </a:lnTo>
                  <a:lnTo>
                    <a:pt x="1227" y="1156"/>
                  </a:lnTo>
                  <a:cubicBezTo>
                    <a:pt x="1324" y="1208"/>
                    <a:pt x="1428" y="1233"/>
                    <a:pt x="1532" y="1233"/>
                  </a:cubicBezTo>
                  <a:cubicBezTo>
                    <a:pt x="1770" y="1233"/>
                    <a:pt x="2006" y="1103"/>
                    <a:pt x="2137" y="881"/>
                  </a:cubicBezTo>
                  <a:cubicBezTo>
                    <a:pt x="2151" y="853"/>
                    <a:pt x="2166" y="824"/>
                    <a:pt x="2166" y="795"/>
                  </a:cubicBezTo>
                  <a:lnTo>
                    <a:pt x="2166" y="795"/>
                  </a:lnTo>
                  <a:cubicBezTo>
                    <a:pt x="2097" y="818"/>
                    <a:pt x="2025" y="829"/>
                    <a:pt x="1953" y="829"/>
                  </a:cubicBezTo>
                  <a:cubicBezTo>
                    <a:pt x="1845" y="829"/>
                    <a:pt x="1736" y="803"/>
                    <a:pt x="1632" y="752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0"/>
            <p:cNvSpPr/>
            <p:nvPr/>
          </p:nvSpPr>
          <p:spPr>
            <a:xfrm>
              <a:off x="2791761" y="2103080"/>
              <a:ext cx="185445" cy="168064"/>
            </a:xfrm>
            <a:custGeom>
              <a:rect b="b" l="l" r="r" t="t"/>
              <a:pathLst>
                <a:path extrusionOk="0" h="6411" w="7074">
                  <a:moveTo>
                    <a:pt x="2209" y="1"/>
                  </a:moveTo>
                  <a:lnTo>
                    <a:pt x="0" y="3985"/>
                  </a:lnTo>
                  <a:lnTo>
                    <a:pt x="4519" y="6410"/>
                  </a:lnTo>
                  <a:lnTo>
                    <a:pt x="7074" y="1733"/>
                  </a:lnTo>
                  <a:lnTo>
                    <a:pt x="4836" y="780"/>
                  </a:lnTo>
                  <a:cubicBezTo>
                    <a:pt x="4815" y="773"/>
                    <a:pt x="4793" y="770"/>
                    <a:pt x="4773" y="770"/>
                  </a:cubicBezTo>
                  <a:cubicBezTo>
                    <a:pt x="4753" y="770"/>
                    <a:pt x="4735" y="773"/>
                    <a:pt x="4721" y="780"/>
                  </a:cubicBezTo>
                  <a:lnTo>
                    <a:pt x="3811" y="882"/>
                  </a:lnTo>
                  <a:cubicBezTo>
                    <a:pt x="3768" y="882"/>
                    <a:pt x="3725" y="882"/>
                    <a:pt x="3682" y="853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00"/>
            <p:cNvSpPr/>
            <p:nvPr/>
          </p:nvSpPr>
          <p:spPr>
            <a:xfrm>
              <a:off x="2774354" y="2035734"/>
              <a:ext cx="114691" cy="198316"/>
            </a:xfrm>
            <a:custGeom>
              <a:rect b="b" l="l" r="r" t="t"/>
              <a:pathLst>
                <a:path extrusionOk="0" h="7565" w="4375">
                  <a:moveTo>
                    <a:pt x="0" y="0"/>
                  </a:moveTo>
                  <a:lnTo>
                    <a:pt x="0" y="6785"/>
                  </a:lnTo>
                  <a:lnTo>
                    <a:pt x="1271" y="7536"/>
                  </a:lnTo>
                  <a:cubicBezTo>
                    <a:pt x="1308" y="7554"/>
                    <a:pt x="1350" y="7564"/>
                    <a:pt x="1392" y="7564"/>
                  </a:cubicBezTo>
                  <a:cubicBezTo>
                    <a:pt x="1480" y="7564"/>
                    <a:pt x="1568" y="7522"/>
                    <a:pt x="1617" y="7435"/>
                  </a:cubicBezTo>
                  <a:lnTo>
                    <a:pt x="4302" y="2787"/>
                  </a:lnTo>
                  <a:cubicBezTo>
                    <a:pt x="4374" y="2671"/>
                    <a:pt x="4331" y="2512"/>
                    <a:pt x="4216" y="2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00"/>
            <p:cNvSpPr/>
            <p:nvPr/>
          </p:nvSpPr>
          <p:spPr>
            <a:xfrm>
              <a:off x="2774354" y="2035734"/>
              <a:ext cx="88580" cy="185445"/>
            </a:xfrm>
            <a:custGeom>
              <a:rect b="b" l="l" r="r" t="t"/>
              <a:pathLst>
                <a:path extrusionOk="0" h="7074" w="3379">
                  <a:moveTo>
                    <a:pt x="0" y="0"/>
                  </a:moveTo>
                  <a:lnTo>
                    <a:pt x="0" y="6785"/>
                  </a:lnTo>
                  <a:lnTo>
                    <a:pt x="506" y="7074"/>
                  </a:lnTo>
                  <a:lnTo>
                    <a:pt x="3378" y="1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00"/>
            <p:cNvSpPr/>
            <p:nvPr/>
          </p:nvSpPr>
          <p:spPr>
            <a:xfrm>
              <a:off x="2774354" y="2175381"/>
              <a:ext cx="54894" cy="58669"/>
            </a:xfrm>
            <a:custGeom>
              <a:rect b="b" l="l" r="r" t="t"/>
              <a:pathLst>
                <a:path extrusionOk="0" h="2238" w="2094">
                  <a:moveTo>
                    <a:pt x="0" y="0"/>
                  </a:moveTo>
                  <a:lnTo>
                    <a:pt x="0" y="1458"/>
                  </a:lnTo>
                  <a:lnTo>
                    <a:pt x="1271" y="2209"/>
                  </a:lnTo>
                  <a:cubicBezTo>
                    <a:pt x="1308" y="2227"/>
                    <a:pt x="1350" y="2237"/>
                    <a:pt x="1392" y="2237"/>
                  </a:cubicBezTo>
                  <a:cubicBezTo>
                    <a:pt x="1480" y="2237"/>
                    <a:pt x="1568" y="2195"/>
                    <a:pt x="1617" y="2108"/>
                  </a:cubicBezTo>
                  <a:lnTo>
                    <a:pt x="2094" y="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00"/>
            <p:cNvSpPr/>
            <p:nvPr/>
          </p:nvSpPr>
          <p:spPr>
            <a:xfrm>
              <a:off x="2774354" y="2175381"/>
              <a:ext cx="28784" cy="45798"/>
            </a:xfrm>
            <a:custGeom>
              <a:rect b="b" l="l" r="r" t="t"/>
              <a:pathLst>
                <a:path extrusionOk="0" h="1747" w="1098">
                  <a:moveTo>
                    <a:pt x="0" y="0"/>
                  </a:moveTo>
                  <a:lnTo>
                    <a:pt x="0" y="1458"/>
                  </a:lnTo>
                  <a:lnTo>
                    <a:pt x="506" y="1747"/>
                  </a:lnTo>
                  <a:lnTo>
                    <a:pt x="1098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0"/>
            <p:cNvSpPr/>
            <p:nvPr/>
          </p:nvSpPr>
          <p:spPr>
            <a:xfrm>
              <a:off x="2829983" y="2199105"/>
              <a:ext cx="78357" cy="62811"/>
            </a:xfrm>
            <a:custGeom>
              <a:rect b="b" l="l" r="r" t="t"/>
              <a:pathLst>
                <a:path extrusionOk="0" h="2396" w="2989">
                  <a:moveTo>
                    <a:pt x="2228" y="0"/>
                  </a:moveTo>
                  <a:cubicBezTo>
                    <a:pt x="2096" y="0"/>
                    <a:pt x="1963" y="40"/>
                    <a:pt x="1848" y="120"/>
                  </a:cubicBezTo>
                  <a:lnTo>
                    <a:pt x="376" y="1188"/>
                  </a:lnTo>
                  <a:cubicBezTo>
                    <a:pt x="73" y="1405"/>
                    <a:pt x="0" y="1823"/>
                    <a:pt x="217" y="2112"/>
                  </a:cubicBezTo>
                  <a:cubicBezTo>
                    <a:pt x="349" y="2297"/>
                    <a:pt x="556" y="2396"/>
                    <a:pt x="767" y="2396"/>
                  </a:cubicBezTo>
                  <a:cubicBezTo>
                    <a:pt x="901" y="2396"/>
                    <a:pt x="1037" y="2355"/>
                    <a:pt x="1155" y="2271"/>
                  </a:cubicBezTo>
                  <a:lnTo>
                    <a:pt x="2628" y="1203"/>
                  </a:lnTo>
                  <a:cubicBezTo>
                    <a:pt x="2916" y="986"/>
                    <a:pt x="2989" y="553"/>
                    <a:pt x="2758" y="264"/>
                  </a:cubicBezTo>
                  <a:cubicBezTo>
                    <a:pt x="2627" y="91"/>
                    <a:pt x="2429" y="0"/>
                    <a:pt x="2228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0"/>
            <p:cNvSpPr/>
            <p:nvPr/>
          </p:nvSpPr>
          <p:spPr>
            <a:xfrm>
              <a:off x="2833390" y="2200337"/>
              <a:ext cx="74949" cy="61579"/>
            </a:xfrm>
            <a:custGeom>
              <a:rect b="b" l="l" r="r" t="t"/>
              <a:pathLst>
                <a:path extrusionOk="0" h="2349" w="2859">
                  <a:moveTo>
                    <a:pt x="2353" y="1"/>
                  </a:moveTo>
                  <a:cubicBezTo>
                    <a:pt x="2454" y="290"/>
                    <a:pt x="2368" y="607"/>
                    <a:pt x="2122" y="780"/>
                  </a:cubicBezTo>
                  <a:lnTo>
                    <a:pt x="650" y="1849"/>
                  </a:lnTo>
                  <a:cubicBezTo>
                    <a:pt x="533" y="1939"/>
                    <a:pt x="393" y="1984"/>
                    <a:pt x="252" y="1984"/>
                  </a:cubicBezTo>
                  <a:cubicBezTo>
                    <a:pt x="167" y="1984"/>
                    <a:pt x="82" y="1968"/>
                    <a:pt x="0" y="1935"/>
                  </a:cubicBezTo>
                  <a:lnTo>
                    <a:pt x="0" y="1935"/>
                  </a:lnTo>
                  <a:cubicBezTo>
                    <a:pt x="114" y="2201"/>
                    <a:pt x="365" y="2348"/>
                    <a:pt x="622" y="2348"/>
                  </a:cubicBezTo>
                  <a:cubicBezTo>
                    <a:pt x="756" y="2348"/>
                    <a:pt x="892" y="2308"/>
                    <a:pt x="1011" y="2224"/>
                  </a:cubicBezTo>
                  <a:lnTo>
                    <a:pt x="2483" y="1156"/>
                  </a:lnTo>
                  <a:cubicBezTo>
                    <a:pt x="2786" y="939"/>
                    <a:pt x="2859" y="521"/>
                    <a:pt x="2628" y="217"/>
                  </a:cubicBezTo>
                  <a:cubicBezTo>
                    <a:pt x="2555" y="116"/>
                    <a:pt x="2454" y="44"/>
                    <a:pt x="2353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0"/>
            <p:cNvSpPr/>
            <p:nvPr/>
          </p:nvSpPr>
          <p:spPr>
            <a:xfrm>
              <a:off x="2859868" y="2226815"/>
              <a:ext cx="69653" cy="56546"/>
            </a:xfrm>
            <a:custGeom>
              <a:rect b="b" l="l" r="r" t="t"/>
              <a:pathLst>
                <a:path extrusionOk="0" h="2157" w="2657">
                  <a:moveTo>
                    <a:pt x="1904" y="0"/>
                  </a:moveTo>
                  <a:cubicBezTo>
                    <a:pt x="1766" y="0"/>
                    <a:pt x="1626" y="43"/>
                    <a:pt x="1502" y="131"/>
                  </a:cubicBezTo>
                  <a:lnTo>
                    <a:pt x="376" y="940"/>
                  </a:lnTo>
                  <a:cubicBezTo>
                    <a:pt x="73" y="1156"/>
                    <a:pt x="1" y="1589"/>
                    <a:pt x="232" y="1892"/>
                  </a:cubicBezTo>
                  <a:cubicBezTo>
                    <a:pt x="362" y="2066"/>
                    <a:pt x="561" y="2156"/>
                    <a:pt x="761" y="2156"/>
                  </a:cubicBezTo>
                  <a:cubicBezTo>
                    <a:pt x="893" y="2156"/>
                    <a:pt x="1026" y="2117"/>
                    <a:pt x="1141" y="2037"/>
                  </a:cubicBezTo>
                  <a:lnTo>
                    <a:pt x="2282" y="1199"/>
                  </a:lnTo>
                  <a:cubicBezTo>
                    <a:pt x="2585" y="983"/>
                    <a:pt x="2657" y="550"/>
                    <a:pt x="2426" y="261"/>
                  </a:cubicBezTo>
                  <a:cubicBezTo>
                    <a:pt x="2298" y="90"/>
                    <a:pt x="2104" y="0"/>
                    <a:pt x="1904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0"/>
            <p:cNvSpPr/>
            <p:nvPr/>
          </p:nvSpPr>
          <p:spPr>
            <a:xfrm>
              <a:off x="2863669" y="2227968"/>
              <a:ext cx="65852" cy="55392"/>
            </a:xfrm>
            <a:custGeom>
              <a:rect b="b" l="l" r="r" t="t"/>
              <a:pathLst>
                <a:path extrusionOk="0" h="2113" w="2512">
                  <a:moveTo>
                    <a:pt x="2007" y="1"/>
                  </a:moveTo>
                  <a:lnTo>
                    <a:pt x="2007" y="1"/>
                  </a:lnTo>
                  <a:cubicBezTo>
                    <a:pt x="2122" y="289"/>
                    <a:pt x="2021" y="607"/>
                    <a:pt x="1776" y="795"/>
                  </a:cubicBezTo>
                  <a:lnTo>
                    <a:pt x="635" y="1617"/>
                  </a:lnTo>
                  <a:cubicBezTo>
                    <a:pt x="520" y="1697"/>
                    <a:pt x="382" y="1739"/>
                    <a:pt x="247" y="1739"/>
                  </a:cubicBezTo>
                  <a:cubicBezTo>
                    <a:pt x="162" y="1739"/>
                    <a:pt x="78" y="1723"/>
                    <a:pt x="0" y="1690"/>
                  </a:cubicBezTo>
                  <a:lnTo>
                    <a:pt x="0" y="1690"/>
                  </a:lnTo>
                  <a:cubicBezTo>
                    <a:pt x="15" y="1747"/>
                    <a:pt x="44" y="1805"/>
                    <a:pt x="87" y="1848"/>
                  </a:cubicBezTo>
                  <a:cubicBezTo>
                    <a:pt x="217" y="2022"/>
                    <a:pt x="416" y="2112"/>
                    <a:pt x="616" y="2112"/>
                  </a:cubicBezTo>
                  <a:cubicBezTo>
                    <a:pt x="748" y="2112"/>
                    <a:pt x="881" y="2073"/>
                    <a:pt x="996" y="1993"/>
                  </a:cubicBezTo>
                  <a:lnTo>
                    <a:pt x="2151" y="1155"/>
                  </a:lnTo>
                  <a:cubicBezTo>
                    <a:pt x="2440" y="939"/>
                    <a:pt x="2512" y="506"/>
                    <a:pt x="2281" y="217"/>
                  </a:cubicBezTo>
                  <a:cubicBezTo>
                    <a:pt x="2209" y="116"/>
                    <a:pt x="2108" y="44"/>
                    <a:pt x="2007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0"/>
            <p:cNvSpPr/>
            <p:nvPr/>
          </p:nvSpPr>
          <p:spPr>
            <a:xfrm>
              <a:off x="2889779" y="2254734"/>
              <a:ext cx="60950" cy="50097"/>
            </a:xfrm>
            <a:custGeom>
              <a:rect b="b" l="l" r="r" t="t"/>
              <a:pathLst>
                <a:path extrusionOk="0" h="1911" w="2325">
                  <a:moveTo>
                    <a:pt x="1565" y="0"/>
                  </a:moveTo>
                  <a:cubicBezTo>
                    <a:pt x="1432" y="0"/>
                    <a:pt x="1299" y="40"/>
                    <a:pt x="1184" y="120"/>
                  </a:cubicBezTo>
                  <a:lnTo>
                    <a:pt x="361" y="697"/>
                  </a:lnTo>
                  <a:cubicBezTo>
                    <a:pt x="72" y="914"/>
                    <a:pt x="0" y="1333"/>
                    <a:pt x="217" y="1636"/>
                  </a:cubicBezTo>
                  <a:cubicBezTo>
                    <a:pt x="346" y="1817"/>
                    <a:pt x="547" y="1910"/>
                    <a:pt x="750" y="1910"/>
                  </a:cubicBezTo>
                  <a:cubicBezTo>
                    <a:pt x="887" y="1910"/>
                    <a:pt x="1024" y="1867"/>
                    <a:pt x="1141" y="1780"/>
                  </a:cubicBezTo>
                  <a:lnTo>
                    <a:pt x="1963" y="1203"/>
                  </a:lnTo>
                  <a:cubicBezTo>
                    <a:pt x="2252" y="972"/>
                    <a:pt x="2324" y="553"/>
                    <a:pt x="2108" y="264"/>
                  </a:cubicBezTo>
                  <a:cubicBezTo>
                    <a:pt x="1969" y="90"/>
                    <a:pt x="1767" y="0"/>
                    <a:pt x="1565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0"/>
            <p:cNvSpPr/>
            <p:nvPr/>
          </p:nvSpPr>
          <p:spPr>
            <a:xfrm>
              <a:off x="2893187" y="2255599"/>
              <a:ext cx="57542" cy="49468"/>
            </a:xfrm>
            <a:custGeom>
              <a:rect b="b" l="l" r="r" t="t"/>
              <a:pathLst>
                <a:path extrusionOk="0" h="1887" w="2195">
                  <a:moveTo>
                    <a:pt x="1660" y="0"/>
                  </a:moveTo>
                  <a:lnTo>
                    <a:pt x="1660" y="0"/>
                  </a:lnTo>
                  <a:cubicBezTo>
                    <a:pt x="1761" y="275"/>
                    <a:pt x="1660" y="592"/>
                    <a:pt x="1429" y="766"/>
                  </a:cubicBezTo>
                  <a:lnTo>
                    <a:pt x="606" y="1357"/>
                  </a:lnTo>
                  <a:cubicBezTo>
                    <a:pt x="491" y="1434"/>
                    <a:pt x="350" y="1479"/>
                    <a:pt x="209" y="1479"/>
                  </a:cubicBezTo>
                  <a:cubicBezTo>
                    <a:pt x="138" y="1479"/>
                    <a:pt x="68" y="1468"/>
                    <a:pt x="0" y="1444"/>
                  </a:cubicBezTo>
                  <a:lnTo>
                    <a:pt x="0" y="1444"/>
                  </a:lnTo>
                  <a:cubicBezTo>
                    <a:pt x="15" y="1502"/>
                    <a:pt x="58" y="1559"/>
                    <a:pt x="87" y="1603"/>
                  </a:cubicBezTo>
                  <a:cubicBezTo>
                    <a:pt x="219" y="1788"/>
                    <a:pt x="426" y="1887"/>
                    <a:pt x="636" y="1887"/>
                  </a:cubicBezTo>
                  <a:cubicBezTo>
                    <a:pt x="771" y="1887"/>
                    <a:pt x="907" y="1846"/>
                    <a:pt x="1025" y="1762"/>
                  </a:cubicBezTo>
                  <a:lnTo>
                    <a:pt x="1833" y="1170"/>
                  </a:lnTo>
                  <a:cubicBezTo>
                    <a:pt x="2137" y="953"/>
                    <a:pt x="2194" y="520"/>
                    <a:pt x="1978" y="231"/>
                  </a:cubicBezTo>
                  <a:cubicBezTo>
                    <a:pt x="1891" y="116"/>
                    <a:pt x="1790" y="44"/>
                    <a:pt x="1660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00"/>
            <p:cNvSpPr/>
            <p:nvPr/>
          </p:nvSpPr>
          <p:spPr>
            <a:xfrm>
              <a:off x="2919664" y="2281971"/>
              <a:ext cx="52246" cy="44277"/>
            </a:xfrm>
            <a:custGeom>
              <a:rect b="b" l="l" r="r" t="t"/>
              <a:pathLst>
                <a:path extrusionOk="0" h="1689" w="1993">
                  <a:moveTo>
                    <a:pt x="1233" y="1"/>
                  </a:moveTo>
                  <a:cubicBezTo>
                    <a:pt x="1100" y="1"/>
                    <a:pt x="967" y="40"/>
                    <a:pt x="852" y="120"/>
                  </a:cubicBezTo>
                  <a:lnTo>
                    <a:pt x="362" y="481"/>
                  </a:lnTo>
                  <a:cubicBezTo>
                    <a:pt x="58" y="698"/>
                    <a:pt x="1" y="1116"/>
                    <a:pt x="217" y="1405"/>
                  </a:cubicBezTo>
                  <a:cubicBezTo>
                    <a:pt x="349" y="1590"/>
                    <a:pt x="551" y="1689"/>
                    <a:pt x="757" y="1689"/>
                  </a:cubicBezTo>
                  <a:cubicBezTo>
                    <a:pt x="889" y="1689"/>
                    <a:pt x="1023" y="1648"/>
                    <a:pt x="1141" y="1564"/>
                  </a:cubicBezTo>
                  <a:lnTo>
                    <a:pt x="1632" y="1203"/>
                  </a:lnTo>
                  <a:cubicBezTo>
                    <a:pt x="1935" y="987"/>
                    <a:pt x="1993" y="553"/>
                    <a:pt x="1762" y="265"/>
                  </a:cubicBezTo>
                  <a:cubicBezTo>
                    <a:pt x="1631" y="91"/>
                    <a:pt x="1433" y="1"/>
                    <a:pt x="1233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00"/>
            <p:cNvSpPr/>
            <p:nvPr/>
          </p:nvSpPr>
          <p:spPr>
            <a:xfrm>
              <a:off x="2923072" y="2283229"/>
              <a:ext cx="48839" cy="43071"/>
            </a:xfrm>
            <a:custGeom>
              <a:rect b="b" l="l" r="r" t="t"/>
              <a:pathLst>
                <a:path extrusionOk="0" h="1643" w="1863">
                  <a:moveTo>
                    <a:pt x="1343" y="0"/>
                  </a:moveTo>
                  <a:lnTo>
                    <a:pt x="1343" y="0"/>
                  </a:lnTo>
                  <a:cubicBezTo>
                    <a:pt x="1459" y="289"/>
                    <a:pt x="1358" y="606"/>
                    <a:pt x="1112" y="780"/>
                  </a:cubicBezTo>
                  <a:lnTo>
                    <a:pt x="636" y="1141"/>
                  </a:lnTo>
                  <a:cubicBezTo>
                    <a:pt x="520" y="1221"/>
                    <a:pt x="388" y="1262"/>
                    <a:pt x="253" y="1262"/>
                  </a:cubicBezTo>
                  <a:cubicBezTo>
                    <a:pt x="169" y="1262"/>
                    <a:pt x="84" y="1246"/>
                    <a:pt x="1" y="1213"/>
                  </a:cubicBezTo>
                  <a:lnTo>
                    <a:pt x="1" y="1213"/>
                  </a:lnTo>
                  <a:cubicBezTo>
                    <a:pt x="106" y="1482"/>
                    <a:pt x="360" y="1643"/>
                    <a:pt x="624" y="1643"/>
                  </a:cubicBezTo>
                  <a:cubicBezTo>
                    <a:pt x="756" y="1643"/>
                    <a:pt x="891" y="1603"/>
                    <a:pt x="1011" y="1516"/>
                  </a:cubicBezTo>
                  <a:lnTo>
                    <a:pt x="1502" y="1155"/>
                  </a:lnTo>
                  <a:cubicBezTo>
                    <a:pt x="1791" y="939"/>
                    <a:pt x="1863" y="520"/>
                    <a:pt x="1632" y="217"/>
                  </a:cubicBezTo>
                  <a:cubicBezTo>
                    <a:pt x="1560" y="116"/>
                    <a:pt x="1459" y="44"/>
                    <a:pt x="1343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00"/>
            <p:cNvSpPr/>
            <p:nvPr/>
          </p:nvSpPr>
          <p:spPr>
            <a:xfrm>
              <a:off x="2925353" y="2108768"/>
              <a:ext cx="75709" cy="116211"/>
            </a:xfrm>
            <a:custGeom>
              <a:rect b="b" l="l" r="r" t="t"/>
              <a:pathLst>
                <a:path extrusionOk="0" h="4433" w="2888">
                  <a:moveTo>
                    <a:pt x="621" y="1"/>
                  </a:moveTo>
                  <a:cubicBezTo>
                    <a:pt x="520" y="1"/>
                    <a:pt x="433" y="73"/>
                    <a:pt x="404" y="159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81" y="4432"/>
                  </a:cubicBezTo>
                  <a:cubicBezTo>
                    <a:pt x="1372" y="4432"/>
                    <a:pt x="1776" y="4042"/>
                    <a:pt x="1776" y="3552"/>
                  </a:cubicBezTo>
                  <a:lnTo>
                    <a:pt x="1776" y="2224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0"/>
            <p:cNvSpPr/>
            <p:nvPr/>
          </p:nvSpPr>
          <p:spPr>
            <a:xfrm>
              <a:off x="2925353" y="2108768"/>
              <a:ext cx="32192" cy="116211"/>
            </a:xfrm>
            <a:custGeom>
              <a:rect b="b" l="l" r="r" t="t"/>
              <a:pathLst>
                <a:path extrusionOk="0" h="4433" w="1228">
                  <a:moveTo>
                    <a:pt x="621" y="1"/>
                  </a:moveTo>
                  <a:cubicBezTo>
                    <a:pt x="520" y="1"/>
                    <a:pt x="433" y="73"/>
                    <a:pt x="404" y="174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95" y="4432"/>
                  </a:cubicBezTo>
                  <a:cubicBezTo>
                    <a:pt x="996" y="4432"/>
                    <a:pt x="1112" y="4418"/>
                    <a:pt x="1227" y="4374"/>
                  </a:cubicBezTo>
                  <a:cubicBezTo>
                    <a:pt x="881" y="4230"/>
                    <a:pt x="664" y="3912"/>
                    <a:pt x="664" y="3552"/>
                  </a:cubicBezTo>
                  <a:lnTo>
                    <a:pt x="664" y="177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100"/>
          <p:cNvGrpSpPr/>
          <p:nvPr/>
        </p:nvGrpSpPr>
        <p:grpSpPr>
          <a:xfrm>
            <a:off x="6560242" y="3063127"/>
            <a:ext cx="1294717" cy="1278832"/>
            <a:chOff x="1345794" y="1982386"/>
            <a:chExt cx="371650" cy="371624"/>
          </a:xfrm>
        </p:grpSpPr>
        <p:sp>
          <p:nvSpPr>
            <p:cNvPr id="1049" name="Google Shape;1049;p100"/>
            <p:cNvSpPr/>
            <p:nvPr/>
          </p:nvSpPr>
          <p:spPr>
            <a:xfrm>
              <a:off x="1345794" y="2140567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7" y="0"/>
                  </a:moveTo>
                  <a:cubicBezTo>
                    <a:pt x="1098" y="0"/>
                    <a:pt x="881" y="217"/>
                    <a:pt x="881" y="476"/>
                  </a:cubicBezTo>
                  <a:lnTo>
                    <a:pt x="881" y="1242"/>
                  </a:lnTo>
                  <a:lnTo>
                    <a:pt x="780" y="1227"/>
                  </a:lnTo>
                  <a:cubicBezTo>
                    <a:pt x="725" y="1214"/>
                    <a:pt x="669" y="1208"/>
                    <a:pt x="614" y="1208"/>
                  </a:cubicBezTo>
                  <a:cubicBezTo>
                    <a:pt x="479" y="1208"/>
                    <a:pt x="348" y="1246"/>
                    <a:pt x="246" y="1328"/>
                  </a:cubicBezTo>
                  <a:cubicBezTo>
                    <a:pt x="1" y="1530"/>
                    <a:pt x="1" y="1920"/>
                    <a:pt x="44" y="2512"/>
                  </a:cubicBezTo>
                  <a:cubicBezTo>
                    <a:pt x="87" y="3219"/>
                    <a:pt x="780" y="3811"/>
                    <a:pt x="939" y="3926"/>
                  </a:cubicBezTo>
                  <a:lnTo>
                    <a:pt x="939" y="4692"/>
                  </a:lnTo>
                  <a:lnTo>
                    <a:pt x="3739" y="4692"/>
                  </a:lnTo>
                  <a:lnTo>
                    <a:pt x="3739" y="3710"/>
                  </a:lnTo>
                  <a:cubicBezTo>
                    <a:pt x="4201" y="3291"/>
                    <a:pt x="4259" y="2469"/>
                    <a:pt x="4230" y="2093"/>
                  </a:cubicBezTo>
                  <a:lnTo>
                    <a:pt x="4230" y="1011"/>
                  </a:lnTo>
                  <a:cubicBezTo>
                    <a:pt x="4230" y="751"/>
                    <a:pt x="4014" y="534"/>
                    <a:pt x="3754" y="534"/>
                  </a:cubicBezTo>
                  <a:lnTo>
                    <a:pt x="3739" y="534"/>
                  </a:lnTo>
                  <a:cubicBezTo>
                    <a:pt x="3595" y="534"/>
                    <a:pt x="3480" y="592"/>
                    <a:pt x="3393" y="693"/>
                  </a:cubicBezTo>
                  <a:cubicBezTo>
                    <a:pt x="3321" y="505"/>
                    <a:pt x="3147" y="375"/>
                    <a:pt x="2945" y="375"/>
                  </a:cubicBezTo>
                  <a:lnTo>
                    <a:pt x="2931" y="375"/>
                  </a:lnTo>
                  <a:cubicBezTo>
                    <a:pt x="2801" y="375"/>
                    <a:pt x="2686" y="433"/>
                    <a:pt x="2599" y="520"/>
                  </a:cubicBezTo>
                  <a:cubicBezTo>
                    <a:pt x="2527" y="347"/>
                    <a:pt x="2354" y="231"/>
                    <a:pt x="2166" y="231"/>
                  </a:cubicBezTo>
                  <a:lnTo>
                    <a:pt x="2137" y="231"/>
                  </a:lnTo>
                  <a:cubicBezTo>
                    <a:pt x="2022" y="231"/>
                    <a:pt x="1920" y="274"/>
                    <a:pt x="1834" y="347"/>
                  </a:cubicBezTo>
                  <a:cubicBezTo>
                    <a:pt x="1776" y="144"/>
                    <a:pt x="1588" y="0"/>
                    <a:pt x="1372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00"/>
            <p:cNvSpPr/>
            <p:nvPr/>
          </p:nvSpPr>
          <p:spPr>
            <a:xfrm>
              <a:off x="1345794" y="2172445"/>
              <a:ext cx="31065" cy="91490"/>
            </a:xfrm>
            <a:custGeom>
              <a:rect b="b" l="l" r="r" t="t"/>
              <a:pathLst>
                <a:path extrusionOk="0" h="3490" w="1185">
                  <a:moveTo>
                    <a:pt x="610" y="0"/>
                  </a:moveTo>
                  <a:cubicBezTo>
                    <a:pt x="477" y="0"/>
                    <a:pt x="347" y="46"/>
                    <a:pt x="246" y="127"/>
                  </a:cubicBezTo>
                  <a:cubicBezTo>
                    <a:pt x="1" y="329"/>
                    <a:pt x="1" y="718"/>
                    <a:pt x="44" y="1310"/>
                  </a:cubicBezTo>
                  <a:cubicBezTo>
                    <a:pt x="87" y="2003"/>
                    <a:pt x="780" y="2595"/>
                    <a:pt x="939" y="2725"/>
                  </a:cubicBezTo>
                  <a:lnTo>
                    <a:pt x="939" y="3490"/>
                  </a:lnTo>
                  <a:lnTo>
                    <a:pt x="1184" y="3490"/>
                  </a:lnTo>
                  <a:lnTo>
                    <a:pt x="1184" y="2624"/>
                  </a:lnTo>
                  <a:cubicBezTo>
                    <a:pt x="910" y="2407"/>
                    <a:pt x="347" y="1888"/>
                    <a:pt x="318" y="1296"/>
                  </a:cubicBezTo>
                  <a:cubicBezTo>
                    <a:pt x="275" y="704"/>
                    <a:pt x="246" y="314"/>
                    <a:pt x="491" y="112"/>
                  </a:cubicBezTo>
                  <a:cubicBezTo>
                    <a:pt x="592" y="69"/>
                    <a:pt x="693" y="40"/>
                    <a:pt x="809" y="26"/>
                  </a:cubicBezTo>
                  <a:lnTo>
                    <a:pt x="780" y="26"/>
                  </a:lnTo>
                  <a:cubicBezTo>
                    <a:pt x="724" y="8"/>
                    <a:pt x="667" y="0"/>
                    <a:pt x="610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00"/>
            <p:cNvSpPr/>
            <p:nvPr/>
          </p:nvSpPr>
          <p:spPr>
            <a:xfrm>
              <a:off x="1368496" y="2140934"/>
              <a:ext cx="14418" cy="50752"/>
            </a:xfrm>
            <a:custGeom>
              <a:rect b="b" l="l" r="r" t="t"/>
              <a:pathLst>
                <a:path extrusionOk="0" h="1936" w="550">
                  <a:moveTo>
                    <a:pt x="463" y="1"/>
                  </a:moveTo>
                  <a:cubicBezTo>
                    <a:pt x="347" y="1"/>
                    <a:pt x="232" y="58"/>
                    <a:pt x="145" y="145"/>
                  </a:cubicBezTo>
                  <a:cubicBezTo>
                    <a:pt x="58" y="231"/>
                    <a:pt x="15" y="347"/>
                    <a:pt x="15" y="477"/>
                  </a:cubicBezTo>
                  <a:lnTo>
                    <a:pt x="15" y="1560"/>
                  </a:lnTo>
                  <a:lnTo>
                    <a:pt x="15" y="1632"/>
                  </a:lnTo>
                  <a:lnTo>
                    <a:pt x="15" y="1790"/>
                  </a:lnTo>
                  <a:cubicBezTo>
                    <a:pt x="1" y="1863"/>
                    <a:pt x="58" y="1935"/>
                    <a:pt x="131" y="1935"/>
                  </a:cubicBezTo>
                  <a:cubicBezTo>
                    <a:pt x="137" y="1936"/>
                    <a:pt x="144" y="1936"/>
                    <a:pt x="150" y="1936"/>
                  </a:cubicBezTo>
                  <a:cubicBezTo>
                    <a:pt x="274" y="1936"/>
                    <a:pt x="261" y="1805"/>
                    <a:pt x="261" y="1805"/>
                  </a:cubicBezTo>
                  <a:lnTo>
                    <a:pt x="261" y="1502"/>
                  </a:lnTo>
                  <a:lnTo>
                    <a:pt x="261" y="448"/>
                  </a:lnTo>
                  <a:cubicBezTo>
                    <a:pt x="261" y="260"/>
                    <a:pt x="376" y="73"/>
                    <a:pt x="549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00"/>
            <p:cNvSpPr/>
            <p:nvPr/>
          </p:nvSpPr>
          <p:spPr>
            <a:xfrm>
              <a:off x="1392509" y="2146675"/>
              <a:ext cx="8939" cy="46165"/>
            </a:xfrm>
            <a:custGeom>
              <a:rect b="b" l="l" r="r" t="t"/>
              <a:pathLst>
                <a:path extrusionOk="0" h="1761" w="341">
                  <a:moveTo>
                    <a:pt x="267" y="0"/>
                  </a:moveTo>
                  <a:cubicBezTo>
                    <a:pt x="122" y="0"/>
                    <a:pt x="0" y="140"/>
                    <a:pt x="37" y="301"/>
                  </a:cubicBezTo>
                  <a:lnTo>
                    <a:pt x="37" y="1442"/>
                  </a:lnTo>
                  <a:lnTo>
                    <a:pt x="37" y="1600"/>
                  </a:lnTo>
                  <a:cubicBezTo>
                    <a:pt x="23" y="1687"/>
                    <a:pt x="66" y="1745"/>
                    <a:pt x="153" y="1759"/>
                  </a:cubicBezTo>
                  <a:cubicBezTo>
                    <a:pt x="159" y="1760"/>
                    <a:pt x="165" y="1760"/>
                    <a:pt x="171" y="1760"/>
                  </a:cubicBezTo>
                  <a:cubicBezTo>
                    <a:pt x="281" y="1760"/>
                    <a:pt x="268" y="1629"/>
                    <a:pt x="268" y="1629"/>
                  </a:cubicBezTo>
                  <a:lnTo>
                    <a:pt x="268" y="1326"/>
                  </a:lnTo>
                  <a:lnTo>
                    <a:pt x="268" y="258"/>
                  </a:lnTo>
                  <a:cubicBezTo>
                    <a:pt x="268" y="171"/>
                    <a:pt x="297" y="85"/>
                    <a:pt x="341" y="12"/>
                  </a:cubicBezTo>
                  <a:cubicBezTo>
                    <a:pt x="316" y="4"/>
                    <a:pt x="291" y="0"/>
                    <a:pt x="267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0"/>
            <p:cNvSpPr/>
            <p:nvPr/>
          </p:nvSpPr>
          <p:spPr>
            <a:xfrm>
              <a:off x="1412092" y="2150608"/>
              <a:ext cx="9804" cy="46007"/>
            </a:xfrm>
            <a:custGeom>
              <a:rect b="b" l="l" r="r" t="t"/>
              <a:pathLst>
                <a:path extrusionOk="0" h="1755" w="374">
                  <a:moveTo>
                    <a:pt x="311" y="0"/>
                  </a:moveTo>
                  <a:cubicBezTo>
                    <a:pt x="137" y="0"/>
                    <a:pt x="1" y="158"/>
                    <a:pt x="27" y="339"/>
                  </a:cubicBezTo>
                  <a:lnTo>
                    <a:pt x="56" y="1378"/>
                  </a:lnTo>
                  <a:lnTo>
                    <a:pt x="56" y="1450"/>
                  </a:lnTo>
                  <a:lnTo>
                    <a:pt x="56" y="1609"/>
                  </a:lnTo>
                  <a:cubicBezTo>
                    <a:pt x="41" y="1681"/>
                    <a:pt x="99" y="1754"/>
                    <a:pt x="171" y="1754"/>
                  </a:cubicBezTo>
                  <a:cubicBezTo>
                    <a:pt x="177" y="1754"/>
                    <a:pt x="183" y="1755"/>
                    <a:pt x="189" y="1755"/>
                  </a:cubicBezTo>
                  <a:cubicBezTo>
                    <a:pt x="301" y="1755"/>
                    <a:pt x="301" y="1624"/>
                    <a:pt x="301" y="1624"/>
                  </a:cubicBezTo>
                  <a:lnTo>
                    <a:pt x="301" y="1335"/>
                  </a:lnTo>
                  <a:lnTo>
                    <a:pt x="272" y="296"/>
                  </a:lnTo>
                  <a:cubicBezTo>
                    <a:pt x="272" y="194"/>
                    <a:pt x="301" y="93"/>
                    <a:pt x="373" y="7"/>
                  </a:cubicBezTo>
                  <a:cubicBezTo>
                    <a:pt x="352" y="2"/>
                    <a:pt x="331" y="0"/>
                    <a:pt x="311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0"/>
            <p:cNvSpPr/>
            <p:nvPr/>
          </p:nvSpPr>
          <p:spPr>
            <a:xfrm>
              <a:off x="1434348" y="2154933"/>
              <a:ext cx="7209" cy="42442"/>
            </a:xfrm>
            <a:custGeom>
              <a:rect b="b" l="l" r="r" t="t"/>
              <a:pathLst>
                <a:path extrusionOk="0" h="1619" w="275">
                  <a:moveTo>
                    <a:pt x="231" y="1"/>
                  </a:moveTo>
                  <a:cubicBezTo>
                    <a:pt x="159" y="29"/>
                    <a:pt x="73" y="73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0" y="1545"/>
                    <a:pt x="58" y="1617"/>
                    <a:pt x="130" y="1617"/>
                  </a:cubicBezTo>
                  <a:cubicBezTo>
                    <a:pt x="137" y="1618"/>
                    <a:pt x="142" y="1618"/>
                    <a:pt x="148" y="1618"/>
                  </a:cubicBezTo>
                  <a:cubicBezTo>
                    <a:pt x="260" y="1618"/>
                    <a:pt x="260" y="1487"/>
                    <a:pt x="260" y="1487"/>
                  </a:cubicBezTo>
                  <a:lnTo>
                    <a:pt x="260" y="1199"/>
                  </a:lnTo>
                  <a:lnTo>
                    <a:pt x="260" y="131"/>
                  </a:lnTo>
                  <a:cubicBezTo>
                    <a:pt x="260" y="87"/>
                    <a:pt x="260" y="44"/>
                    <a:pt x="275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00"/>
            <p:cNvSpPr/>
            <p:nvPr/>
          </p:nvSpPr>
          <p:spPr>
            <a:xfrm>
              <a:off x="1427926" y="1982386"/>
              <a:ext cx="46558" cy="32192"/>
            </a:xfrm>
            <a:custGeom>
              <a:rect b="b" l="l" r="r" t="t"/>
              <a:pathLst>
                <a:path extrusionOk="0" h="1228" w="1776">
                  <a:moveTo>
                    <a:pt x="173" y="0"/>
                  </a:moveTo>
                  <a:cubicBezTo>
                    <a:pt x="87" y="0"/>
                    <a:pt x="0" y="15"/>
                    <a:pt x="144" y="173"/>
                  </a:cubicBezTo>
                  <a:lnTo>
                    <a:pt x="1184" y="1198"/>
                  </a:lnTo>
                  <a:lnTo>
                    <a:pt x="1256" y="1227"/>
                  </a:lnTo>
                  <a:lnTo>
                    <a:pt x="1776" y="130"/>
                  </a:lnTo>
                  <a:lnTo>
                    <a:pt x="1689" y="8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00"/>
            <p:cNvSpPr/>
            <p:nvPr/>
          </p:nvSpPr>
          <p:spPr>
            <a:xfrm>
              <a:off x="1429420" y="1983120"/>
              <a:ext cx="38248" cy="31065"/>
            </a:xfrm>
            <a:custGeom>
              <a:rect b="b" l="l" r="r" t="t"/>
              <a:pathLst>
                <a:path extrusionOk="0" h="1185" w="1459">
                  <a:moveTo>
                    <a:pt x="1" y="1"/>
                  </a:moveTo>
                  <a:cubicBezTo>
                    <a:pt x="1" y="30"/>
                    <a:pt x="1" y="73"/>
                    <a:pt x="73" y="145"/>
                  </a:cubicBezTo>
                  <a:lnTo>
                    <a:pt x="1127" y="1156"/>
                  </a:lnTo>
                  <a:lnTo>
                    <a:pt x="1199" y="1185"/>
                  </a:lnTo>
                  <a:lnTo>
                    <a:pt x="1459" y="6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00"/>
            <p:cNvSpPr/>
            <p:nvPr/>
          </p:nvSpPr>
          <p:spPr>
            <a:xfrm>
              <a:off x="1458178" y="1984640"/>
              <a:ext cx="65511" cy="52640"/>
            </a:xfrm>
            <a:custGeom>
              <a:rect b="b" l="l" r="r" t="t"/>
              <a:pathLst>
                <a:path extrusionOk="0" h="2008" w="2499">
                  <a:moveTo>
                    <a:pt x="521" y="1"/>
                  </a:moveTo>
                  <a:lnTo>
                    <a:pt x="1" y="1098"/>
                  </a:lnTo>
                  <a:lnTo>
                    <a:pt x="2181" y="2007"/>
                  </a:lnTo>
                  <a:lnTo>
                    <a:pt x="2498" y="824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00"/>
            <p:cNvSpPr/>
            <p:nvPr/>
          </p:nvSpPr>
          <p:spPr>
            <a:xfrm>
              <a:off x="1590249" y="2037621"/>
              <a:ext cx="35233" cy="40528"/>
            </a:xfrm>
            <a:custGeom>
              <a:rect b="b" l="l" r="r" t="t"/>
              <a:pathLst>
                <a:path extrusionOk="0" h="1546" w="1344">
                  <a:moveTo>
                    <a:pt x="290" y="1"/>
                  </a:moveTo>
                  <a:lnTo>
                    <a:pt x="44" y="896"/>
                  </a:lnTo>
                  <a:lnTo>
                    <a:pt x="44" y="925"/>
                  </a:lnTo>
                  <a:lnTo>
                    <a:pt x="44" y="953"/>
                  </a:lnTo>
                  <a:lnTo>
                    <a:pt x="1" y="1184"/>
                  </a:lnTo>
                  <a:lnTo>
                    <a:pt x="838" y="1545"/>
                  </a:lnTo>
                  <a:lnTo>
                    <a:pt x="1343" y="434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0"/>
            <p:cNvSpPr/>
            <p:nvPr/>
          </p:nvSpPr>
          <p:spPr>
            <a:xfrm>
              <a:off x="1593657" y="2037621"/>
              <a:ext cx="31825" cy="25769"/>
            </a:xfrm>
            <a:custGeom>
              <a:rect b="b" l="l" r="r" t="t"/>
              <a:pathLst>
                <a:path extrusionOk="0" h="983" w="1214">
                  <a:moveTo>
                    <a:pt x="160" y="1"/>
                  </a:moveTo>
                  <a:lnTo>
                    <a:pt x="1" y="578"/>
                  </a:lnTo>
                  <a:lnTo>
                    <a:pt x="954" y="982"/>
                  </a:lnTo>
                  <a:lnTo>
                    <a:pt x="1184" y="491"/>
                  </a:lnTo>
                  <a:lnTo>
                    <a:pt x="1213" y="43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0"/>
            <p:cNvSpPr/>
            <p:nvPr/>
          </p:nvSpPr>
          <p:spPr>
            <a:xfrm>
              <a:off x="1465387" y="1984640"/>
              <a:ext cx="58302" cy="36727"/>
            </a:xfrm>
            <a:custGeom>
              <a:rect b="b" l="l" r="r" t="t"/>
              <a:pathLst>
                <a:path extrusionOk="0" h="1401" w="2224">
                  <a:moveTo>
                    <a:pt x="246" y="1"/>
                  </a:moveTo>
                  <a:lnTo>
                    <a:pt x="0" y="520"/>
                  </a:lnTo>
                  <a:lnTo>
                    <a:pt x="2064" y="1401"/>
                  </a:lnTo>
                  <a:lnTo>
                    <a:pt x="2223" y="82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0"/>
            <p:cNvSpPr/>
            <p:nvPr/>
          </p:nvSpPr>
          <p:spPr>
            <a:xfrm>
              <a:off x="1605768" y="2108401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8" y="0"/>
                  </a:moveTo>
                  <a:cubicBezTo>
                    <a:pt x="1098" y="0"/>
                    <a:pt x="896" y="202"/>
                    <a:pt x="896" y="462"/>
                  </a:cubicBezTo>
                  <a:lnTo>
                    <a:pt x="896" y="1227"/>
                  </a:lnTo>
                  <a:lnTo>
                    <a:pt x="795" y="1213"/>
                  </a:lnTo>
                  <a:cubicBezTo>
                    <a:pt x="746" y="1201"/>
                    <a:pt x="696" y="1196"/>
                    <a:pt x="646" y="1196"/>
                  </a:cubicBezTo>
                  <a:cubicBezTo>
                    <a:pt x="504" y="1196"/>
                    <a:pt x="363" y="1239"/>
                    <a:pt x="246" y="1314"/>
                  </a:cubicBezTo>
                  <a:cubicBezTo>
                    <a:pt x="1" y="1516"/>
                    <a:pt x="15" y="1920"/>
                    <a:pt x="44" y="2497"/>
                  </a:cubicBezTo>
                  <a:cubicBezTo>
                    <a:pt x="87" y="3205"/>
                    <a:pt x="795" y="3797"/>
                    <a:pt x="953" y="3926"/>
                  </a:cubicBezTo>
                  <a:lnTo>
                    <a:pt x="953" y="4692"/>
                  </a:lnTo>
                  <a:lnTo>
                    <a:pt x="3740" y="4692"/>
                  </a:lnTo>
                  <a:lnTo>
                    <a:pt x="3740" y="3696"/>
                  </a:lnTo>
                  <a:cubicBezTo>
                    <a:pt x="4216" y="3277"/>
                    <a:pt x="4259" y="2440"/>
                    <a:pt x="4230" y="2064"/>
                  </a:cubicBezTo>
                  <a:lnTo>
                    <a:pt x="4230" y="996"/>
                  </a:lnTo>
                  <a:cubicBezTo>
                    <a:pt x="4230" y="736"/>
                    <a:pt x="4014" y="534"/>
                    <a:pt x="3768" y="534"/>
                  </a:cubicBezTo>
                  <a:lnTo>
                    <a:pt x="3740" y="534"/>
                  </a:lnTo>
                  <a:cubicBezTo>
                    <a:pt x="3726" y="533"/>
                    <a:pt x="3713" y="532"/>
                    <a:pt x="3700" y="532"/>
                  </a:cubicBezTo>
                  <a:cubicBezTo>
                    <a:pt x="3584" y="532"/>
                    <a:pt x="3471" y="588"/>
                    <a:pt x="3393" y="679"/>
                  </a:cubicBezTo>
                  <a:cubicBezTo>
                    <a:pt x="3335" y="491"/>
                    <a:pt x="3148" y="375"/>
                    <a:pt x="2960" y="375"/>
                  </a:cubicBezTo>
                  <a:lnTo>
                    <a:pt x="2931" y="375"/>
                  </a:lnTo>
                  <a:cubicBezTo>
                    <a:pt x="2918" y="374"/>
                    <a:pt x="2904" y="373"/>
                    <a:pt x="2891" y="373"/>
                  </a:cubicBezTo>
                  <a:cubicBezTo>
                    <a:pt x="2778" y="373"/>
                    <a:pt x="2677" y="428"/>
                    <a:pt x="2599" y="505"/>
                  </a:cubicBezTo>
                  <a:cubicBezTo>
                    <a:pt x="2527" y="332"/>
                    <a:pt x="2354" y="217"/>
                    <a:pt x="2166" y="217"/>
                  </a:cubicBezTo>
                  <a:lnTo>
                    <a:pt x="2152" y="217"/>
                  </a:lnTo>
                  <a:cubicBezTo>
                    <a:pt x="2036" y="217"/>
                    <a:pt x="1921" y="260"/>
                    <a:pt x="1834" y="347"/>
                  </a:cubicBezTo>
                  <a:cubicBezTo>
                    <a:pt x="1776" y="130"/>
                    <a:pt x="1589" y="0"/>
                    <a:pt x="138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0"/>
            <p:cNvSpPr/>
            <p:nvPr/>
          </p:nvSpPr>
          <p:spPr>
            <a:xfrm>
              <a:off x="1605768" y="2139886"/>
              <a:ext cx="31432" cy="91517"/>
            </a:xfrm>
            <a:custGeom>
              <a:rect b="b" l="l" r="r" t="t"/>
              <a:pathLst>
                <a:path extrusionOk="0" h="3491" w="1199">
                  <a:moveTo>
                    <a:pt x="613" y="1"/>
                  </a:moveTo>
                  <a:cubicBezTo>
                    <a:pt x="483" y="1"/>
                    <a:pt x="358" y="46"/>
                    <a:pt x="246" y="127"/>
                  </a:cubicBezTo>
                  <a:cubicBezTo>
                    <a:pt x="1" y="329"/>
                    <a:pt x="1" y="719"/>
                    <a:pt x="44" y="1296"/>
                  </a:cubicBezTo>
                  <a:cubicBezTo>
                    <a:pt x="87" y="2004"/>
                    <a:pt x="795" y="2596"/>
                    <a:pt x="939" y="2725"/>
                  </a:cubicBezTo>
                  <a:lnTo>
                    <a:pt x="939" y="3491"/>
                  </a:lnTo>
                  <a:lnTo>
                    <a:pt x="1199" y="3491"/>
                  </a:lnTo>
                  <a:lnTo>
                    <a:pt x="1199" y="2624"/>
                  </a:lnTo>
                  <a:cubicBezTo>
                    <a:pt x="925" y="2408"/>
                    <a:pt x="362" y="1888"/>
                    <a:pt x="318" y="1296"/>
                  </a:cubicBezTo>
                  <a:cubicBezTo>
                    <a:pt x="275" y="705"/>
                    <a:pt x="246" y="315"/>
                    <a:pt x="492" y="113"/>
                  </a:cubicBezTo>
                  <a:cubicBezTo>
                    <a:pt x="593" y="69"/>
                    <a:pt x="694" y="41"/>
                    <a:pt x="809" y="26"/>
                  </a:cubicBezTo>
                  <a:lnTo>
                    <a:pt x="780" y="26"/>
                  </a:lnTo>
                  <a:cubicBezTo>
                    <a:pt x="724" y="9"/>
                    <a:pt x="668" y="1"/>
                    <a:pt x="613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0"/>
            <p:cNvSpPr/>
            <p:nvPr/>
          </p:nvSpPr>
          <p:spPr>
            <a:xfrm>
              <a:off x="1482400" y="1991483"/>
              <a:ext cx="123394" cy="138887"/>
            </a:xfrm>
            <a:custGeom>
              <a:rect b="b" l="l" r="r" t="t"/>
              <a:pathLst>
                <a:path extrusionOk="0" h="5298" w="4707">
                  <a:moveTo>
                    <a:pt x="1957" y="0"/>
                  </a:moveTo>
                  <a:cubicBezTo>
                    <a:pt x="1870" y="0"/>
                    <a:pt x="1788" y="22"/>
                    <a:pt x="1719" y="72"/>
                  </a:cubicBezTo>
                  <a:cubicBezTo>
                    <a:pt x="1603" y="129"/>
                    <a:pt x="1531" y="231"/>
                    <a:pt x="1502" y="360"/>
                  </a:cubicBezTo>
                  <a:lnTo>
                    <a:pt x="1141" y="1717"/>
                  </a:lnTo>
                  <a:lnTo>
                    <a:pt x="362" y="1385"/>
                  </a:lnTo>
                  <a:lnTo>
                    <a:pt x="261" y="1703"/>
                  </a:lnTo>
                  <a:cubicBezTo>
                    <a:pt x="203" y="1905"/>
                    <a:pt x="160" y="2122"/>
                    <a:pt x="116" y="2324"/>
                  </a:cubicBezTo>
                  <a:cubicBezTo>
                    <a:pt x="1" y="3031"/>
                    <a:pt x="564" y="3796"/>
                    <a:pt x="679" y="3926"/>
                  </a:cubicBezTo>
                  <a:lnTo>
                    <a:pt x="679" y="5297"/>
                  </a:lnTo>
                  <a:lnTo>
                    <a:pt x="3465" y="5297"/>
                  </a:lnTo>
                  <a:lnTo>
                    <a:pt x="3465" y="4345"/>
                  </a:lnTo>
                  <a:cubicBezTo>
                    <a:pt x="4115" y="3984"/>
                    <a:pt x="4274" y="3002"/>
                    <a:pt x="4303" y="2872"/>
                  </a:cubicBezTo>
                  <a:lnTo>
                    <a:pt x="4635" y="1660"/>
                  </a:lnTo>
                  <a:lnTo>
                    <a:pt x="4635" y="1645"/>
                  </a:lnTo>
                  <a:cubicBezTo>
                    <a:pt x="4707" y="1385"/>
                    <a:pt x="4548" y="1126"/>
                    <a:pt x="4303" y="1068"/>
                  </a:cubicBezTo>
                  <a:lnTo>
                    <a:pt x="4274" y="1068"/>
                  </a:lnTo>
                  <a:cubicBezTo>
                    <a:pt x="4240" y="1060"/>
                    <a:pt x="4207" y="1057"/>
                    <a:pt x="4173" y="1057"/>
                  </a:cubicBezTo>
                  <a:cubicBezTo>
                    <a:pt x="4079" y="1057"/>
                    <a:pt x="3988" y="1086"/>
                    <a:pt x="3913" y="1140"/>
                  </a:cubicBezTo>
                  <a:cubicBezTo>
                    <a:pt x="3884" y="938"/>
                    <a:pt x="3740" y="779"/>
                    <a:pt x="3552" y="736"/>
                  </a:cubicBezTo>
                  <a:lnTo>
                    <a:pt x="3537" y="736"/>
                  </a:lnTo>
                  <a:cubicBezTo>
                    <a:pt x="3496" y="727"/>
                    <a:pt x="3455" y="722"/>
                    <a:pt x="3415" y="722"/>
                  </a:cubicBezTo>
                  <a:cubicBezTo>
                    <a:pt x="3328" y="722"/>
                    <a:pt x="3246" y="744"/>
                    <a:pt x="3177" y="793"/>
                  </a:cubicBezTo>
                  <a:cubicBezTo>
                    <a:pt x="3133" y="606"/>
                    <a:pt x="2989" y="447"/>
                    <a:pt x="2816" y="418"/>
                  </a:cubicBezTo>
                  <a:lnTo>
                    <a:pt x="2787" y="418"/>
                  </a:lnTo>
                  <a:cubicBezTo>
                    <a:pt x="2748" y="409"/>
                    <a:pt x="2710" y="404"/>
                    <a:pt x="2672" y="404"/>
                  </a:cubicBezTo>
                  <a:cubicBezTo>
                    <a:pt x="2596" y="404"/>
                    <a:pt x="2522" y="423"/>
                    <a:pt x="2455" y="461"/>
                  </a:cubicBezTo>
                  <a:cubicBezTo>
                    <a:pt x="2455" y="245"/>
                    <a:pt x="2296" y="57"/>
                    <a:pt x="2094" y="14"/>
                  </a:cubicBezTo>
                  <a:lnTo>
                    <a:pt x="2079" y="14"/>
                  </a:lnTo>
                  <a:cubicBezTo>
                    <a:pt x="2038" y="5"/>
                    <a:pt x="1997" y="0"/>
                    <a:pt x="195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0"/>
            <p:cNvSpPr/>
            <p:nvPr/>
          </p:nvSpPr>
          <p:spPr>
            <a:xfrm>
              <a:off x="1482794" y="2027030"/>
              <a:ext cx="26503" cy="102946"/>
            </a:xfrm>
            <a:custGeom>
              <a:rect b="b" l="l" r="r" t="t"/>
              <a:pathLst>
                <a:path extrusionOk="0" h="3927" w="1011">
                  <a:moveTo>
                    <a:pt x="361" y="0"/>
                  </a:moveTo>
                  <a:lnTo>
                    <a:pt x="260" y="318"/>
                  </a:lnTo>
                  <a:cubicBezTo>
                    <a:pt x="202" y="535"/>
                    <a:pt x="159" y="737"/>
                    <a:pt x="116" y="953"/>
                  </a:cubicBezTo>
                  <a:cubicBezTo>
                    <a:pt x="0" y="1661"/>
                    <a:pt x="563" y="2411"/>
                    <a:pt x="679" y="2556"/>
                  </a:cubicBezTo>
                  <a:lnTo>
                    <a:pt x="679" y="3927"/>
                  </a:lnTo>
                  <a:lnTo>
                    <a:pt x="1011" y="3927"/>
                  </a:lnTo>
                  <a:lnTo>
                    <a:pt x="1011" y="2556"/>
                  </a:lnTo>
                  <a:cubicBezTo>
                    <a:pt x="910" y="2411"/>
                    <a:pt x="332" y="1661"/>
                    <a:pt x="462" y="953"/>
                  </a:cubicBezTo>
                  <a:cubicBezTo>
                    <a:pt x="491" y="737"/>
                    <a:pt x="534" y="535"/>
                    <a:pt x="592" y="318"/>
                  </a:cubicBezTo>
                  <a:lnTo>
                    <a:pt x="664" y="13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0"/>
            <p:cNvSpPr/>
            <p:nvPr/>
          </p:nvSpPr>
          <p:spPr>
            <a:xfrm>
              <a:off x="1610303" y="2048212"/>
              <a:ext cx="34473" cy="36413"/>
            </a:xfrm>
            <a:custGeom>
              <a:rect b="b" l="l" r="r" t="t"/>
              <a:pathLst>
                <a:path extrusionOk="0" h="1389" w="1315">
                  <a:moveTo>
                    <a:pt x="506" y="1"/>
                  </a:moveTo>
                  <a:lnTo>
                    <a:pt x="1" y="1112"/>
                  </a:lnTo>
                  <a:lnTo>
                    <a:pt x="549" y="1358"/>
                  </a:lnTo>
                  <a:cubicBezTo>
                    <a:pt x="605" y="1379"/>
                    <a:pt x="662" y="1389"/>
                    <a:pt x="718" y="1389"/>
                  </a:cubicBezTo>
                  <a:cubicBezTo>
                    <a:pt x="896" y="1389"/>
                    <a:pt x="1065" y="1288"/>
                    <a:pt x="1141" y="1112"/>
                  </a:cubicBezTo>
                  <a:lnTo>
                    <a:pt x="1271" y="809"/>
                  </a:lnTo>
                  <a:cubicBezTo>
                    <a:pt x="1315" y="708"/>
                    <a:pt x="1315" y="578"/>
                    <a:pt x="1271" y="463"/>
                  </a:cubicBezTo>
                  <a:cubicBezTo>
                    <a:pt x="1228" y="362"/>
                    <a:pt x="1141" y="275"/>
                    <a:pt x="1026" y="232"/>
                  </a:cubicBezTo>
                  <a:lnTo>
                    <a:pt x="506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0"/>
            <p:cNvSpPr/>
            <p:nvPr/>
          </p:nvSpPr>
          <p:spPr>
            <a:xfrm>
              <a:off x="1489216" y="2157214"/>
              <a:ext cx="92355" cy="196796"/>
            </a:xfrm>
            <a:custGeom>
              <a:rect b="b" l="l" r="r" t="t"/>
              <a:pathLst>
                <a:path extrusionOk="0" h="7507" w="3523">
                  <a:moveTo>
                    <a:pt x="15" y="0"/>
                  </a:moveTo>
                  <a:lnTo>
                    <a:pt x="15" y="7247"/>
                  </a:lnTo>
                  <a:cubicBezTo>
                    <a:pt x="15" y="7247"/>
                    <a:pt x="15" y="7261"/>
                    <a:pt x="15" y="7276"/>
                  </a:cubicBezTo>
                  <a:cubicBezTo>
                    <a:pt x="1" y="7406"/>
                    <a:pt x="116" y="7507"/>
                    <a:pt x="246" y="7507"/>
                  </a:cubicBezTo>
                  <a:lnTo>
                    <a:pt x="3306" y="7507"/>
                  </a:lnTo>
                  <a:cubicBezTo>
                    <a:pt x="3422" y="7507"/>
                    <a:pt x="3508" y="7434"/>
                    <a:pt x="3523" y="7333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0"/>
            <p:cNvSpPr/>
            <p:nvPr/>
          </p:nvSpPr>
          <p:spPr>
            <a:xfrm>
              <a:off x="1621681" y="2257879"/>
              <a:ext cx="91962" cy="96130"/>
            </a:xfrm>
            <a:custGeom>
              <a:rect b="b" l="l" r="r" t="t"/>
              <a:pathLst>
                <a:path extrusionOk="0" h="3667" w="3508">
                  <a:moveTo>
                    <a:pt x="0" y="0"/>
                  </a:moveTo>
                  <a:lnTo>
                    <a:pt x="0" y="3465"/>
                  </a:lnTo>
                  <a:cubicBezTo>
                    <a:pt x="0" y="3580"/>
                    <a:pt x="101" y="3667"/>
                    <a:pt x="217" y="3667"/>
                  </a:cubicBezTo>
                  <a:lnTo>
                    <a:pt x="3291" y="3667"/>
                  </a:lnTo>
                  <a:cubicBezTo>
                    <a:pt x="3407" y="3667"/>
                    <a:pt x="3508" y="3580"/>
                    <a:pt x="3508" y="3465"/>
                  </a:cubicBezTo>
                  <a:lnTo>
                    <a:pt x="3508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0"/>
            <p:cNvSpPr/>
            <p:nvPr/>
          </p:nvSpPr>
          <p:spPr>
            <a:xfrm>
              <a:off x="1509664" y="2157214"/>
              <a:ext cx="71908" cy="196796"/>
            </a:xfrm>
            <a:custGeom>
              <a:rect b="b" l="l" r="r" t="t"/>
              <a:pathLst>
                <a:path extrusionOk="0" h="7507" w="2743">
                  <a:moveTo>
                    <a:pt x="0" y="0"/>
                  </a:moveTo>
                  <a:lnTo>
                    <a:pt x="0" y="7507"/>
                  </a:lnTo>
                  <a:lnTo>
                    <a:pt x="2526" y="7507"/>
                  </a:lnTo>
                  <a:cubicBezTo>
                    <a:pt x="2627" y="7507"/>
                    <a:pt x="2728" y="7434"/>
                    <a:pt x="2743" y="7333"/>
                  </a:cubicBezTo>
                  <a:lnTo>
                    <a:pt x="2743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00"/>
            <p:cNvSpPr/>
            <p:nvPr/>
          </p:nvSpPr>
          <p:spPr>
            <a:xfrm>
              <a:off x="1639822" y="2257879"/>
              <a:ext cx="73821" cy="96130"/>
            </a:xfrm>
            <a:custGeom>
              <a:rect b="b" l="l" r="r" t="t"/>
              <a:pathLst>
                <a:path extrusionOk="0" h="3667" w="2816">
                  <a:moveTo>
                    <a:pt x="1" y="0"/>
                  </a:moveTo>
                  <a:lnTo>
                    <a:pt x="1" y="3667"/>
                  </a:lnTo>
                  <a:lnTo>
                    <a:pt x="2599" y="3667"/>
                  </a:lnTo>
                  <a:cubicBezTo>
                    <a:pt x="2715" y="3667"/>
                    <a:pt x="2816" y="3580"/>
                    <a:pt x="2816" y="3465"/>
                  </a:cubicBezTo>
                  <a:lnTo>
                    <a:pt x="2816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00"/>
            <p:cNvSpPr/>
            <p:nvPr/>
          </p:nvSpPr>
          <p:spPr>
            <a:xfrm>
              <a:off x="1360920" y="2290779"/>
              <a:ext cx="92749" cy="63231"/>
            </a:xfrm>
            <a:custGeom>
              <a:rect b="b" l="l" r="r" t="t"/>
              <a:pathLst>
                <a:path extrusionOk="0" h="2412" w="3538">
                  <a:moveTo>
                    <a:pt x="15" y="1"/>
                  </a:moveTo>
                  <a:lnTo>
                    <a:pt x="15" y="2166"/>
                  </a:lnTo>
                  <a:cubicBezTo>
                    <a:pt x="1" y="2296"/>
                    <a:pt x="102" y="2397"/>
                    <a:pt x="218" y="2412"/>
                  </a:cubicBezTo>
                  <a:lnTo>
                    <a:pt x="3336" y="2412"/>
                  </a:lnTo>
                  <a:cubicBezTo>
                    <a:pt x="3451" y="2397"/>
                    <a:pt x="3538" y="2296"/>
                    <a:pt x="3523" y="2181"/>
                  </a:cubicBezTo>
                  <a:lnTo>
                    <a:pt x="3523" y="1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0"/>
            <p:cNvSpPr/>
            <p:nvPr/>
          </p:nvSpPr>
          <p:spPr>
            <a:xfrm>
              <a:off x="1381368" y="2290779"/>
              <a:ext cx="72301" cy="63231"/>
            </a:xfrm>
            <a:custGeom>
              <a:rect b="b" l="l" r="r" t="t"/>
              <a:pathLst>
                <a:path extrusionOk="0" h="2412" w="2758">
                  <a:moveTo>
                    <a:pt x="0" y="1"/>
                  </a:moveTo>
                  <a:lnTo>
                    <a:pt x="0" y="2412"/>
                  </a:lnTo>
                  <a:lnTo>
                    <a:pt x="2556" y="2412"/>
                  </a:lnTo>
                  <a:cubicBezTo>
                    <a:pt x="2671" y="2412"/>
                    <a:pt x="2758" y="2296"/>
                    <a:pt x="2743" y="2181"/>
                  </a:cubicBezTo>
                  <a:lnTo>
                    <a:pt x="2743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0"/>
            <p:cNvSpPr/>
            <p:nvPr/>
          </p:nvSpPr>
          <p:spPr>
            <a:xfrm>
              <a:off x="1489216" y="2126542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7" y="1"/>
                  </a:moveTo>
                  <a:cubicBezTo>
                    <a:pt x="87" y="1"/>
                    <a:pt x="1" y="116"/>
                    <a:pt x="15" y="232"/>
                  </a:cubicBezTo>
                  <a:lnTo>
                    <a:pt x="15" y="1315"/>
                  </a:lnTo>
                  <a:lnTo>
                    <a:pt x="3523" y="1315"/>
                  </a:lnTo>
                  <a:lnTo>
                    <a:pt x="3523" y="261"/>
                  </a:lnTo>
                  <a:lnTo>
                    <a:pt x="3523" y="232"/>
                  </a:lnTo>
                  <a:cubicBezTo>
                    <a:pt x="3537" y="116"/>
                    <a:pt x="3451" y="1"/>
                    <a:pt x="3335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00"/>
            <p:cNvSpPr/>
            <p:nvPr/>
          </p:nvSpPr>
          <p:spPr>
            <a:xfrm>
              <a:off x="1509664" y="2126542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5"/>
                  </a:lnTo>
                  <a:lnTo>
                    <a:pt x="2743" y="1315"/>
                  </a:lnTo>
                  <a:lnTo>
                    <a:pt x="2743" y="261"/>
                  </a:lnTo>
                  <a:cubicBezTo>
                    <a:pt x="2743" y="246"/>
                    <a:pt x="2743" y="246"/>
                    <a:pt x="2743" y="232"/>
                  </a:cubicBezTo>
                  <a:cubicBezTo>
                    <a:pt x="2757" y="116"/>
                    <a:pt x="2671" y="1"/>
                    <a:pt x="2555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0"/>
            <p:cNvSpPr/>
            <p:nvPr/>
          </p:nvSpPr>
          <p:spPr>
            <a:xfrm>
              <a:off x="1511919" y="1991089"/>
              <a:ext cx="26897" cy="47528"/>
            </a:xfrm>
            <a:custGeom>
              <a:rect b="b" l="l" r="r" t="t"/>
              <a:pathLst>
                <a:path extrusionOk="0" h="1813" w="1026">
                  <a:moveTo>
                    <a:pt x="840" y="1"/>
                  </a:moveTo>
                  <a:cubicBezTo>
                    <a:pt x="757" y="1"/>
                    <a:pt x="671" y="23"/>
                    <a:pt x="593" y="72"/>
                  </a:cubicBezTo>
                  <a:cubicBezTo>
                    <a:pt x="492" y="130"/>
                    <a:pt x="419" y="231"/>
                    <a:pt x="390" y="361"/>
                  </a:cubicBezTo>
                  <a:lnTo>
                    <a:pt x="102" y="1400"/>
                  </a:lnTo>
                  <a:lnTo>
                    <a:pt x="87" y="1473"/>
                  </a:lnTo>
                  <a:lnTo>
                    <a:pt x="44" y="1617"/>
                  </a:lnTo>
                  <a:cubicBezTo>
                    <a:pt x="1" y="1689"/>
                    <a:pt x="44" y="1776"/>
                    <a:pt x="116" y="1805"/>
                  </a:cubicBezTo>
                  <a:cubicBezTo>
                    <a:pt x="133" y="1810"/>
                    <a:pt x="148" y="1813"/>
                    <a:pt x="162" y="1813"/>
                  </a:cubicBezTo>
                  <a:cubicBezTo>
                    <a:pt x="253" y="1813"/>
                    <a:pt x="275" y="1703"/>
                    <a:pt x="275" y="1703"/>
                  </a:cubicBezTo>
                  <a:lnTo>
                    <a:pt x="347" y="1429"/>
                  </a:lnTo>
                  <a:lnTo>
                    <a:pt x="636" y="390"/>
                  </a:lnTo>
                  <a:cubicBezTo>
                    <a:pt x="679" y="202"/>
                    <a:pt x="838" y="58"/>
                    <a:pt x="1026" y="29"/>
                  </a:cubicBezTo>
                  <a:lnTo>
                    <a:pt x="982" y="15"/>
                  </a:lnTo>
                  <a:lnTo>
                    <a:pt x="953" y="15"/>
                  </a:lnTo>
                  <a:cubicBezTo>
                    <a:pt x="917" y="5"/>
                    <a:pt x="879" y="1"/>
                    <a:pt x="840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00"/>
            <p:cNvSpPr/>
            <p:nvPr/>
          </p:nvSpPr>
          <p:spPr>
            <a:xfrm>
              <a:off x="1535774" y="2000841"/>
              <a:ext cx="19320" cy="44225"/>
            </a:xfrm>
            <a:custGeom>
              <a:rect b="b" l="l" r="r" t="t"/>
              <a:pathLst>
                <a:path extrusionOk="0" h="1687" w="737">
                  <a:moveTo>
                    <a:pt x="614" y="1"/>
                  </a:moveTo>
                  <a:cubicBezTo>
                    <a:pt x="489" y="1"/>
                    <a:pt x="372" y="93"/>
                    <a:pt x="361" y="234"/>
                  </a:cubicBezTo>
                  <a:lnTo>
                    <a:pt x="87" y="1288"/>
                  </a:lnTo>
                  <a:lnTo>
                    <a:pt x="72" y="1346"/>
                  </a:lnTo>
                  <a:lnTo>
                    <a:pt x="29" y="1505"/>
                  </a:lnTo>
                  <a:cubicBezTo>
                    <a:pt x="0" y="1562"/>
                    <a:pt x="29" y="1649"/>
                    <a:pt x="101" y="1678"/>
                  </a:cubicBezTo>
                  <a:cubicBezTo>
                    <a:pt x="118" y="1684"/>
                    <a:pt x="133" y="1686"/>
                    <a:pt x="147" y="1686"/>
                  </a:cubicBezTo>
                  <a:cubicBezTo>
                    <a:pt x="238" y="1686"/>
                    <a:pt x="260" y="1577"/>
                    <a:pt x="260" y="1577"/>
                  </a:cubicBezTo>
                  <a:lnTo>
                    <a:pt x="332" y="1303"/>
                  </a:lnTo>
                  <a:lnTo>
                    <a:pt x="606" y="263"/>
                  </a:lnTo>
                  <a:cubicBezTo>
                    <a:pt x="635" y="177"/>
                    <a:pt x="679" y="104"/>
                    <a:pt x="736" y="32"/>
                  </a:cubicBezTo>
                  <a:cubicBezTo>
                    <a:pt x="697" y="11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0"/>
            <p:cNvSpPr/>
            <p:nvPr/>
          </p:nvSpPr>
          <p:spPr>
            <a:xfrm>
              <a:off x="1554675" y="2009623"/>
              <a:ext cx="19714" cy="44146"/>
            </a:xfrm>
            <a:custGeom>
              <a:rect b="b" l="l" r="r" t="t"/>
              <a:pathLst>
                <a:path extrusionOk="0" h="1684" w="752">
                  <a:moveTo>
                    <a:pt x="629" y="0"/>
                  </a:moveTo>
                  <a:cubicBezTo>
                    <a:pt x="490" y="0"/>
                    <a:pt x="359" y="105"/>
                    <a:pt x="347" y="260"/>
                  </a:cubicBezTo>
                  <a:lnTo>
                    <a:pt x="88" y="1271"/>
                  </a:lnTo>
                  <a:lnTo>
                    <a:pt x="73" y="1343"/>
                  </a:lnTo>
                  <a:lnTo>
                    <a:pt x="30" y="1487"/>
                  </a:lnTo>
                  <a:cubicBezTo>
                    <a:pt x="1" y="1559"/>
                    <a:pt x="30" y="1646"/>
                    <a:pt x="102" y="1675"/>
                  </a:cubicBezTo>
                  <a:cubicBezTo>
                    <a:pt x="119" y="1681"/>
                    <a:pt x="134" y="1683"/>
                    <a:pt x="148" y="1683"/>
                  </a:cubicBezTo>
                  <a:cubicBezTo>
                    <a:pt x="239" y="1683"/>
                    <a:pt x="261" y="1574"/>
                    <a:pt x="261" y="1574"/>
                  </a:cubicBezTo>
                  <a:lnTo>
                    <a:pt x="333" y="1300"/>
                  </a:lnTo>
                  <a:lnTo>
                    <a:pt x="578" y="289"/>
                  </a:lnTo>
                  <a:cubicBezTo>
                    <a:pt x="607" y="188"/>
                    <a:pt x="665" y="87"/>
                    <a:pt x="752" y="29"/>
                  </a:cubicBezTo>
                  <a:cubicBezTo>
                    <a:pt x="712" y="9"/>
                    <a:pt x="670" y="0"/>
                    <a:pt x="629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00"/>
            <p:cNvSpPr/>
            <p:nvPr/>
          </p:nvSpPr>
          <p:spPr>
            <a:xfrm>
              <a:off x="1575123" y="2019087"/>
              <a:ext cx="17433" cy="40345"/>
            </a:xfrm>
            <a:custGeom>
              <a:rect b="b" l="l" r="r" t="t"/>
              <a:pathLst>
                <a:path extrusionOk="0" h="1539" w="665">
                  <a:moveTo>
                    <a:pt x="636" y="0"/>
                  </a:moveTo>
                  <a:cubicBezTo>
                    <a:pt x="535" y="0"/>
                    <a:pt x="448" y="29"/>
                    <a:pt x="376" y="73"/>
                  </a:cubicBezTo>
                  <a:lnTo>
                    <a:pt x="376" y="87"/>
                  </a:lnTo>
                  <a:lnTo>
                    <a:pt x="87" y="1126"/>
                  </a:lnTo>
                  <a:lnTo>
                    <a:pt x="73" y="1198"/>
                  </a:lnTo>
                  <a:lnTo>
                    <a:pt x="29" y="1343"/>
                  </a:lnTo>
                  <a:cubicBezTo>
                    <a:pt x="0" y="1415"/>
                    <a:pt x="29" y="1502"/>
                    <a:pt x="101" y="1530"/>
                  </a:cubicBezTo>
                  <a:cubicBezTo>
                    <a:pt x="118" y="1536"/>
                    <a:pt x="134" y="1539"/>
                    <a:pt x="147" y="1539"/>
                  </a:cubicBezTo>
                  <a:cubicBezTo>
                    <a:pt x="238" y="1539"/>
                    <a:pt x="260" y="1429"/>
                    <a:pt x="260" y="1429"/>
                  </a:cubicBezTo>
                  <a:lnTo>
                    <a:pt x="332" y="1141"/>
                  </a:lnTo>
                  <a:lnTo>
                    <a:pt x="621" y="116"/>
                  </a:lnTo>
                  <a:cubicBezTo>
                    <a:pt x="621" y="73"/>
                    <a:pt x="636" y="29"/>
                    <a:pt x="664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00"/>
            <p:cNvSpPr/>
            <p:nvPr/>
          </p:nvSpPr>
          <p:spPr>
            <a:xfrm>
              <a:off x="1628864" y="2108008"/>
              <a:ext cx="14025" cy="51145"/>
            </a:xfrm>
            <a:custGeom>
              <a:rect b="b" l="l" r="r" t="t"/>
              <a:pathLst>
                <a:path extrusionOk="0" h="1951" w="535">
                  <a:moveTo>
                    <a:pt x="534" y="1"/>
                  </a:moveTo>
                  <a:lnTo>
                    <a:pt x="477" y="15"/>
                  </a:lnTo>
                  <a:lnTo>
                    <a:pt x="462" y="15"/>
                  </a:lnTo>
                  <a:cubicBezTo>
                    <a:pt x="332" y="15"/>
                    <a:pt x="217" y="73"/>
                    <a:pt x="130" y="159"/>
                  </a:cubicBezTo>
                  <a:cubicBezTo>
                    <a:pt x="44" y="246"/>
                    <a:pt x="0" y="362"/>
                    <a:pt x="15" y="491"/>
                  </a:cubicBezTo>
                  <a:lnTo>
                    <a:pt x="15" y="1574"/>
                  </a:lnTo>
                  <a:lnTo>
                    <a:pt x="15" y="1646"/>
                  </a:lnTo>
                  <a:lnTo>
                    <a:pt x="15" y="1791"/>
                  </a:lnTo>
                  <a:cubicBezTo>
                    <a:pt x="0" y="1877"/>
                    <a:pt x="44" y="1935"/>
                    <a:pt x="130" y="1949"/>
                  </a:cubicBezTo>
                  <a:cubicBezTo>
                    <a:pt x="136" y="1950"/>
                    <a:pt x="141" y="1950"/>
                    <a:pt x="146" y="1950"/>
                  </a:cubicBezTo>
                  <a:cubicBezTo>
                    <a:pt x="259" y="1950"/>
                    <a:pt x="246" y="1805"/>
                    <a:pt x="246" y="1805"/>
                  </a:cubicBezTo>
                  <a:lnTo>
                    <a:pt x="246" y="1516"/>
                  </a:lnTo>
                  <a:lnTo>
                    <a:pt x="246" y="448"/>
                  </a:lnTo>
                  <a:cubicBezTo>
                    <a:pt x="246" y="260"/>
                    <a:pt x="361" y="73"/>
                    <a:pt x="53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0"/>
            <p:cNvSpPr/>
            <p:nvPr/>
          </p:nvSpPr>
          <p:spPr>
            <a:xfrm>
              <a:off x="1652798" y="2114116"/>
              <a:ext cx="8625" cy="46165"/>
            </a:xfrm>
            <a:custGeom>
              <a:rect b="b" l="l" r="r" t="t"/>
              <a:pathLst>
                <a:path extrusionOk="0" h="1761" w="329">
                  <a:moveTo>
                    <a:pt x="256" y="1"/>
                  </a:moveTo>
                  <a:cubicBezTo>
                    <a:pt x="114" y="1"/>
                    <a:pt x="1" y="139"/>
                    <a:pt x="26" y="287"/>
                  </a:cubicBezTo>
                  <a:lnTo>
                    <a:pt x="26" y="1442"/>
                  </a:lnTo>
                  <a:lnTo>
                    <a:pt x="26" y="1601"/>
                  </a:lnTo>
                  <a:cubicBezTo>
                    <a:pt x="11" y="1673"/>
                    <a:pt x="69" y="1745"/>
                    <a:pt x="141" y="1760"/>
                  </a:cubicBezTo>
                  <a:cubicBezTo>
                    <a:pt x="147" y="1760"/>
                    <a:pt x="152" y="1761"/>
                    <a:pt x="157" y="1761"/>
                  </a:cubicBezTo>
                  <a:cubicBezTo>
                    <a:pt x="271" y="1761"/>
                    <a:pt x="271" y="1615"/>
                    <a:pt x="271" y="1615"/>
                  </a:cubicBezTo>
                  <a:lnTo>
                    <a:pt x="271" y="1327"/>
                  </a:lnTo>
                  <a:lnTo>
                    <a:pt x="271" y="258"/>
                  </a:lnTo>
                  <a:cubicBezTo>
                    <a:pt x="271" y="172"/>
                    <a:pt x="285" y="85"/>
                    <a:pt x="329" y="13"/>
                  </a:cubicBezTo>
                  <a:cubicBezTo>
                    <a:pt x="304" y="5"/>
                    <a:pt x="280" y="1"/>
                    <a:pt x="25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0"/>
            <p:cNvSpPr/>
            <p:nvPr/>
          </p:nvSpPr>
          <p:spPr>
            <a:xfrm>
              <a:off x="1672459" y="2118049"/>
              <a:ext cx="9411" cy="46034"/>
            </a:xfrm>
            <a:custGeom>
              <a:rect b="b" l="l" r="r" t="t"/>
              <a:pathLst>
                <a:path extrusionOk="0" h="1756" w="359">
                  <a:moveTo>
                    <a:pt x="296" y="1"/>
                  </a:moveTo>
                  <a:cubicBezTo>
                    <a:pt x="125" y="1"/>
                    <a:pt x="0" y="158"/>
                    <a:pt x="26" y="339"/>
                  </a:cubicBezTo>
                  <a:lnTo>
                    <a:pt x="41" y="1379"/>
                  </a:lnTo>
                  <a:lnTo>
                    <a:pt x="41" y="1451"/>
                  </a:lnTo>
                  <a:lnTo>
                    <a:pt x="41" y="1610"/>
                  </a:lnTo>
                  <a:cubicBezTo>
                    <a:pt x="26" y="1682"/>
                    <a:pt x="84" y="1754"/>
                    <a:pt x="156" y="1754"/>
                  </a:cubicBezTo>
                  <a:cubicBezTo>
                    <a:pt x="163" y="1755"/>
                    <a:pt x="170" y="1755"/>
                    <a:pt x="176" y="1755"/>
                  </a:cubicBezTo>
                  <a:cubicBezTo>
                    <a:pt x="299" y="1755"/>
                    <a:pt x="286" y="1624"/>
                    <a:pt x="286" y="1624"/>
                  </a:cubicBezTo>
                  <a:lnTo>
                    <a:pt x="286" y="1335"/>
                  </a:lnTo>
                  <a:lnTo>
                    <a:pt x="272" y="296"/>
                  </a:lnTo>
                  <a:cubicBezTo>
                    <a:pt x="257" y="195"/>
                    <a:pt x="301" y="94"/>
                    <a:pt x="358" y="7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0"/>
            <p:cNvSpPr/>
            <p:nvPr/>
          </p:nvSpPr>
          <p:spPr>
            <a:xfrm>
              <a:off x="1694323" y="2122400"/>
              <a:ext cx="7209" cy="42416"/>
            </a:xfrm>
            <a:custGeom>
              <a:rect b="b" l="l" r="r" t="t"/>
              <a:pathLst>
                <a:path extrusionOk="0" h="1618" w="275">
                  <a:moveTo>
                    <a:pt x="246" y="0"/>
                  </a:moveTo>
                  <a:cubicBezTo>
                    <a:pt x="159" y="29"/>
                    <a:pt x="87" y="72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1" y="1545"/>
                    <a:pt x="58" y="1617"/>
                    <a:pt x="131" y="1617"/>
                  </a:cubicBezTo>
                  <a:cubicBezTo>
                    <a:pt x="137" y="1618"/>
                    <a:pt x="144" y="1618"/>
                    <a:pt x="150" y="1618"/>
                  </a:cubicBezTo>
                  <a:cubicBezTo>
                    <a:pt x="274" y="1618"/>
                    <a:pt x="260" y="1487"/>
                    <a:pt x="260" y="1487"/>
                  </a:cubicBezTo>
                  <a:lnTo>
                    <a:pt x="260" y="1198"/>
                  </a:lnTo>
                  <a:lnTo>
                    <a:pt x="260" y="130"/>
                  </a:lnTo>
                  <a:cubicBezTo>
                    <a:pt x="260" y="87"/>
                    <a:pt x="260" y="43"/>
                    <a:pt x="275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00"/>
            <p:cNvSpPr/>
            <p:nvPr/>
          </p:nvSpPr>
          <p:spPr>
            <a:xfrm>
              <a:off x="1621288" y="2227208"/>
              <a:ext cx="92749" cy="34840"/>
            </a:xfrm>
            <a:custGeom>
              <a:rect b="b" l="l" r="r" t="t"/>
              <a:pathLst>
                <a:path extrusionOk="0" h="1329" w="3538">
                  <a:moveTo>
                    <a:pt x="203" y="1"/>
                  </a:moveTo>
                  <a:cubicBezTo>
                    <a:pt x="87" y="15"/>
                    <a:pt x="1" y="116"/>
                    <a:pt x="15" y="246"/>
                  </a:cubicBezTo>
                  <a:lnTo>
                    <a:pt x="15" y="1329"/>
                  </a:lnTo>
                  <a:lnTo>
                    <a:pt x="3523" y="1329"/>
                  </a:lnTo>
                  <a:lnTo>
                    <a:pt x="3523" y="261"/>
                  </a:lnTo>
                  <a:lnTo>
                    <a:pt x="3523" y="246"/>
                  </a:lnTo>
                  <a:cubicBezTo>
                    <a:pt x="3537" y="116"/>
                    <a:pt x="3451" y="15"/>
                    <a:pt x="3321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00"/>
            <p:cNvSpPr/>
            <p:nvPr/>
          </p:nvSpPr>
          <p:spPr>
            <a:xfrm>
              <a:off x="1639822" y="2227208"/>
              <a:ext cx="74215" cy="34840"/>
            </a:xfrm>
            <a:custGeom>
              <a:rect b="b" l="l" r="r" t="t"/>
              <a:pathLst>
                <a:path extrusionOk="0" h="1329" w="2831">
                  <a:moveTo>
                    <a:pt x="1" y="1"/>
                  </a:moveTo>
                  <a:lnTo>
                    <a:pt x="1" y="1329"/>
                  </a:lnTo>
                  <a:lnTo>
                    <a:pt x="2816" y="1329"/>
                  </a:lnTo>
                  <a:lnTo>
                    <a:pt x="2816" y="275"/>
                  </a:lnTo>
                  <a:lnTo>
                    <a:pt x="2816" y="246"/>
                  </a:lnTo>
                  <a:cubicBezTo>
                    <a:pt x="2830" y="116"/>
                    <a:pt x="2744" y="15"/>
                    <a:pt x="2614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00"/>
            <p:cNvSpPr/>
            <p:nvPr/>
          </p:nvSpPr>
          <p:spPr>
            <a:xfrm>
              <a:off x="1360920" y="2260134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8" y="1"/>
                  </a:moveTo>
                  <a:cubicBezTo>
                    <a:pt x="88" y="1"/>
                    <a:pt x="1" y="116"/>
                    <a:pt x="15" y="232"/>
                  </a:cubicBezTo>
                  <a:lnTo>
                    <a:pt x="15" y="1314"/>
                  </a:lnTo>
                  <a:lnTo>
                    <a:pt x="3523" y="1314"/>
                  </a:lnTo>
                  <a:lnTo>
                    <a:pt x="3523" y="260"/>
                  </a:lnTo>
                  <a:cubicBezTo>
                    <a:pt x="3523" y="260"/>
                    <a:pt x="3523" y="246"/>
                    <a:pt x="3523" y="232"/>
                  </a:cubicBezTo>
                  <a:cubicBezTo>
                    <a:pt x="3538" y="116"/>
                    <a:pt x="3451" y="1"/>
                    <a:pt x="3336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0"/>
            <p:cNvSpPr/>
            <p:nvPr/>
          </p:nvSpPr>
          <p:spPr>
            <a:xfrm>
              <a:off x="1381368" y="2260134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4"/>
                  </a:lnTo>
                  <a:lnTo>
                    <a:pt x="2743" y="1314"/>
                  </a:lnTo>
                  <a:lnTo>
                    <a:pt x="2743" y="260"/>
                  </a:lnTo>
                  <a:cubicBezTo>
                    <a:pt x="2743" y="260"/>
                    <a:pt x="2743" y="246"/>
                    <a:pt x="2743" y="232"/>
                  </a:cubicBezTo>
                  <a:cubicBezTo>
                    <a:pt x="2758" y="116"/>
                    <a:pt x="2671" y="1"/>
                    <a:pt x="2556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100"/>
          <p:cNvSpPr/>
          <p:nvPr/>
        </p:nvSpPr>
        <p:spPr>
          <a:xfrm>
            <a:off x="2780150" y="373160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00"/>
          <p:cNvSpPr/>
          <p:nvPr/>
        </p:nvSpPr>
        <p:spPr>
          <a:xfrm>
            <a:off x="5579838" y="380105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UI INSPIRATIONS</a:t>
            </a:r>
            <a:endParaRPr/>
          </a:p>
        </p:txBody>
      </p:sp>
      <p:grpSp>
        <p:nvGrpSpPr>
          <p:cNvPr id="1779" name="Google Shape;1779;p154"/>
          <p:cNvGrpSpPr/>
          <p:nvPr/>
        </p:nvGrpSpPr>
        <p:grpSpPr>
          <a:xfrm flipH="1">
            <a:off x="210150" y="1066150"/>
            <a:ext cx="6793200" cy="125"/>
            <a:chOff x="2220050" y="1546975"/>
            <a:chExt cx="6793200" cy="125"/>
          </a:xfrm>
        </p:grpSpPr>
        <p:cxnSp>
          <p:nvCxnSpPr>
            <p:cNvPr id="1780" name="Google Shape;1780;p15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1" name="Google Shape;1781;p154"/>
            <p:cNvCxnSpPr/>
            <p:nvPr/>
          </p:nvCxnSpPr>
          <p:spPr>
            <a:xfrm>
              <a:off x="2667950" y="1546975"/>
              <a:ext cx="634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2" name="Google Shape;1782;p154"/>
          <p:cNvSpPr txBox="1"/>
          <p:nvPr/>
        </p:nvSpPr>
        <p:spPr>
          <a:xfrm>
            <a:off x="655575" y="1433550"/>
            <a:ext cx="579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received feedback that we should look carefully at </a:t>
            </a: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existing apps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match our UI to </a:t>
            </a: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industry standard 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design patterns.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compiled the following inspirational designs to reference in our development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55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simple x and check are enough to convey adding / not adding as a connection</a:t>
            </a:r>
            <a:endParaRPr/>
          </a:p>
        </p:txBody>
      </p:sp>
      <p:sp>
        <p:nvSpPr>
          <p:cNvPr id="1788" name="Google Shape;1788;p155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Matches</a:t>
            </a:r>
            <a:endParaRPr sz="2600"/>
          </a:p>
        </p:txBody>
      </p:sp>
      <p:pic>
        <p:nvPicPr>
          <p:cNvPr id="1789" name="Google Shape;178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64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90" name="Google Shape;1790;p155"/>
          <p:cNvSpPr/>
          <p:nvPr/>
        </p:nvSpPr>
        <p:spPr>
          <a:xfrm rot="10800000">
            <a:off x="3568900" y="10044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56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</a:t>
            </a:r>
            <a:r>
              <a:rPr lang="en"/>
              <a:t>separate</a:t>
            </a:r>
            <a:r>
              <a:rPr lang="en"/>
              <a:t> events by with horizontal splitting bar with timing information. </a:t>
            </a:r>
            <a:r>
              <a:rPr lang="en"/>
              <a:t>Place</a:t>
            </a:r>
            <a:r>
              <a:rPr lang="en"/>
              <a:t> a thin </a:t>
            </a:r>
            <a:r>
              <a:rPr lang="en"/>
              <a:t>separator</a:t>
            </a:r>
            <a:r>
              <a:rPr lang="en"/>
              <a:t> at the bottom of events and make the content full width</a:t>
            </a:r>
            <a:endParaRPr/>
          </a:p>
        </p:txBody>
      </p:sp>
      <p:sp>
        <p:nvSpPr>
          <p:cNvPr id="1796" name="Google Shape;1796;p156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Zoom Upcoming Meetings</a:t>
            </a:r>
            <a:endParaRPr sz="2600"/>
          </a:p>
        </p:txBody>
      </p:sp>
      <p:pic>
        <p:nvPicPr>
          <p:cNvPr id="1797" name="Google Shape;179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12" y="458300"/>
            <a:ext cx="2108026" cy="45623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98" name="Google Shape;1798;p156"/>
          <p:cNvSpPr/>
          <p:nvPr/>
        </p:nvSpPr>
        <p:spPr>
          <a:xfrm rot="10800000">
            <a:off x="1882700" y="13847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5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adding text below each button makes it extra clear what each icon does</a:t>
            </a:r>
            <a:endParaRPr/>
          </a:p>
        </p:txBody>
      </p:sp>
      <p:sp>
        <p:nvSpPr>
          <p:cNvPr id="1804" name="Google Shape;1804;p157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Partiful Radio RSVP Buttons</a:t>
            </a:r>
            <a:endParaRPr sz="2400"/>
          </a:p>
        </p:txBody>
      </p:sp>
      <p:sp>
        <p:nvSpPr>
          <p:cNvPr id="1805" name="Google Shape;1805;p157"/>
          <p:cNvSpPr/>
          <p:nvPr/>
        </p:nvSpPr>
        <p:spPr>
          <a:xfrm rot="10800000">
            <a:off x="3386150" y="998025"/>
            <a:ext cx="19296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6" name="Google Shape;1806;p157"/>
          <p:cNvGrpSpPr/>
          <p:nvPr/>
        </p:nvGrpSpPr>
        <p:grpSpPr>
          <a:xfrm>
            <a:off x="1288921" y="514447"/>
            <a:ext cx="1999509" cy="4507824"/>
            <a:chOff x="1288874" y="121313"/>
            <a:chExt cx="2264450" cy="4900874"/>
          </a:xfrm>
        </p:grpSpPr>
        <p:pic>
          <p:nvPicPr>
            <p:cNvPr id="1807" name="Google Shape;1807;p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8874" y="121313"/>
              <a:ext cx="2264450" cy="4900874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808" name="Google Shape;1808;p157"/>
            <p:cNvSpPr/>
            <p:nvPr/>
          </p:nvSpPr>
          <p:spPr>
            <a:xfrm>
              <a:off x="2139550" y="1788325"/>
              <a:ext cx="547800" cy="15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58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Zoom Schedule Meeting</a:t>
            </a:r>
            <a:endParaRPr sz="2600"/>
          </a:p>
        </p:txBody>
      </p:sp>
      <p:pic>
        <p:nvPicPr>
          <p:cNvPr id="1814" name="Google Shape;181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00" y="485275"/>
            <a:ext cx="2066400" cy="447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59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search bar with </a:t>
            </a:r>
            <a:r>
              <a:rPr lang="en"/>
              <a:t>autocomplete</a:t>
            </a:r>
            <a:r>
              <a:rPr lang="en"/>
              <a:t> based on course code is an effective and intuitive way to select a class</a:t>
            </a:r>
            <a:endParaRPr/>
          </a:p>
        </p:txBody>
      </p:sp>
      <p:sp>
        <p:nvSpPr>
          <p:cNvPr id="1820" name="Google Shape;1820;p159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OnCourse Class Selector</a:t>
            </a:r>
            <a:endParaRPr sz="2600"/>
          </a:p>
        </p:txBody>
      </p:sp>
      <p:sp>
        <p:nvSpPr>
          <p:cNvPr id="1821" name="Google Shape;1821;p159"/>
          <p:cNvSpPr/>
          <p:nvPr/>
        </p:nvSpPr>
        <p:spPr>
          <a:xfrm rot="10800000">
            <a:off x="3568900" y="10044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2" name="Google Shape;182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0" y="511700"/>
            <a:ext cx="2098425" cy="45415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60"/>
          <p:cNvSpPr txBox="1"/>
          <p:nvPr>
            <p:ph type="title"/>
          </p:nvPr>
        </p:nvSpPr>
        <p:spPr>
          <a:xfrm>
            <a:off x="3041425" y="544300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Beli Onboarding</a:t>
            </a:r>
            <a:endParaRPr sz="2600"/>
          </a:p>
        </p:txBody>
      </p:sp>
      <p:pic>
        <p:nvPicPr>
          <p:cNvPr id="1828" name="Google Shape;182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88" y="973900"/>
            <a:ext cx="1832826" cy="39667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61"/>
          <p:cNvSpPr txBox="1"/>
          <p:nvPr>
            <p:ph idx="1" type="subTitle"/>
          </p:nvPr>
        </p:nvSpPr>
        <p:spPr>
          <a:xfrm>
            <a:off x="4773250" y="20173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profile </a:t>
            </a:r>
            <a:r>
              <a:rPr lang="en"/>
              <a:t>icon</a:t>
            </a:r>
            <a:r>
              <a:rPr lang="en"/>
              <a:t> can serve as the opening point for infrequent tasks and the settings page</a:t>
            </a:r>
            <a:endParaRPr/>
          </a:p>
        </p:txBody>
      </p:sp>
      <p:sp>
        <p:nvSpPr>
          <p:cNvPr id="1834" name="Google Shape;1834;p161"/>
          <p:cNvSpPr txBox="1"/>
          <p:nvPr>
            <p:ph type="title"/>
          </p:nvPr>
        </p:nvSpPr>
        <p:spPr>
          <a:xfrm>
            <a:off x="50577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Profile </a:t>
            </a:r>
            <a:br>
              <a:rPr lang="en" sz="2600"/>
            </a:br>
            <a:r>
              <a:rPr lang="en" sz="2600"/>
              <a:t>Sidebar</a:t>
            </a:r>
            <a:endParaRPr sz="2600"/>
          </a:p>
        </p:txBody>
      </p:sp>
      <p:pic>
        <p:nvPicPr>
          <p:cNvPr id="1835" name="Google Shape;183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5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6" name="Google Shape;1836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677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7" name="Google Shape;1837;p161"/>
          <p:cNvSpPr/>
          <p:nvPr/>
        </p:nvSpPr>
        <p:spPr>
          <a:xfrm rot="142598">
            <a:off x="853468" y="443799"/>
            <a:ext cx="1461357" cy="195168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62"/>
          <p:cNvSpPr txBox="1"/>
          <p:nvPr>
            <p:ph type="title"/>
          </p:nvPr>
        </p:nvSpPr>
        <p:spPr>
          <a:xfrm>
            <a:off x="2895775" y="55547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Canvas Settings</a:t>
            </a:r>
            <a:r>
              <a:rPr lang="en" sz="2600"/>
              <a:t> Page</a:t>
            </a:r>
            <a:endParaRPr sz="2600"/>
          </a:p>
        </p:txBody>
      </p:sp>
      <p:pic>
        <p:nvPicPr>
          <p:cNvPr id="1843" name="Google Shape;184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950" y="1065475"/>
            <a:ext cx="1692225" cy="36623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63"/>
          <p:cNvSpPr txBox="1"/>
          <p:nvPr>
            <p:ph idx="1" type="subTitle"/>
          </p:nvPr>
        </p:nvSpPr>
        <p:spPr>
          <a:xfrm>
            <a:off x="4932800" y="20817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scrollview of text-based settings works well. Sign out button does not need to look like the sign in button</a:t>
            </a:r>
            <a:endParaRPr/>
          </a:p>
        </p:txBody>
      </p:sp>
      <p:sp>
        <p:nvSpPr>
          <p:cNvPr id="1849" name="Google Shape;1849;p163"/>
          <p:cNvSpPr txBox="1"/>
          <p:nvPr>
            <p:ph type="title"/>
          </p:nvPr>
        </p:nvSpPr>
        <p:spPr>
          <a:xfrm>
            <a:off x="5130125" y="14330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Settings</a:t>
            </a:r>
            <a:endParaRPr sz="2600"/>
          </a:p>
        </p:txBody>
      </p:sp>
      <p:pic>
        <p:nvPicPr>
          <p:cNvPr id="1850" name="Google Shape;185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27" y="385325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1" name="Google Shape;1851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0" y="216787"/>
            <a:ext cx="2235749" cy="48387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52" name="Google Shape;1852;p163"/>
          <p:cNvSpPr/>
          <p:nvPr/>
        </p:nvSpPr>
        <p:spPr>
          <a:xfrm rot="10800000">
            <a:off x="3222775" y="4280492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1"/>
          <p:cNvSpPr txBox="1"/>
          <p:nvPr/>
        </p:nvSpPr>
        <p:spPr>
          <a:xfrm>
            <a:off x="3816588" y="580688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Our </a:t>
            </a: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sz="2500">
              <a:solidFill>
                <a:srgbClr val="1A171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93" name="Google Shape;1093;p101"/>
          <p:cNvSpPr txBox="1"/>
          <p:nvPr/>
        </p:nvSpPr>
        <p:spPr>
          <a:xfrm>
            <a:off x="-109962" y="580700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The Problem</a:t>
            </a:r>
            <a:endParaRPr sz="2500">
              <a:solidFill>
                <a:srgbClr val="1A171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094" name="Google Shape;1094;p101"/>
          <p:cNvGrpSpPr/>
          <p:nvPr/>
        </p:nvGrpSpPr>
        <p:grpSpPr>
          <a:xfrm>
            <a:off x="2497543" y="641916"/>
            <a:ext cx="378190" cy="302044"/>
            <a:chOff x="3065430" y="1990066"/>
            <a:chExt cx="378190" cy="302044"/>
          </a:xfrm>
        </p:grpSpPr>
        <p:sp>
          <p:nvSpPr>
            <p:cNvPr id="1095" name="Google Shape;1095;p101"/>
            <p:cNvSpPr/>
            <p:nvPr/>
          </p:nvSpPr>
          <p:spPr>
            <a:xfrm>
              <a:off x="3216282" y="2149742"/>
              <a:ext cx="67714" cy="67741"/>
            </a:xfrm>
            <a:custGeom>
              <a:rect b="b" l="l" r="r" t="t"/>
              <a:pathLst>
                <a:path extrusionOk="0" h="2587" w="2586">
                  <a:moveTo>
                    <a:pt x="1946" y="1"/>
                  </a:moveTo>
                  <a:lnTo>
                    <a:pt x="0" y="1947"/>
                  </a:lnTo>
                  <a:lnTo>
                    <a:pt x="639" y="2586"/>
                  </a:lnTo>
                  <a:lnTo>
                    <a:pt x="2585" y="64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1"/>
            <p:cNvSpPr/>
            <p:nvPr/>
          </p:nvSpPr>
          <p:spPr>
            <a:xfrm>
              <a:off x="3216282" y="2180483"/>
              <a:ext cx="36973" cy="36999"/>
            </a:xfrm>
            <a:custGeom>
              <a:rect b="b" l="l" r="r" t="t"/>
              <a:pathLst>
                <a:path extrusionOk="0" h="1413" w="1412">
                  <a:moveTo>
                    <a:pt x="773" y="0"/>
                  </a:moveTo>
                  <a:lnTo>
                    <a:pt x="0" y="773"/>
                  </a:lnTo>
                  <a:lnTo>
                    <a:pt x="639" y="1412"/>
                  </a:lnTo>
                  <a:lnTo>
                    <a:pt x="1412" y="63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1"/>
            <p:cNvSpPr/>
            <p:nvPr/>
          </p:nvSpPr>
          <p:spPr>
            <a:xfrm>
              <a:off x="3141079" y="2188103"/>
              <a:ext cx="104949" cy="104007"/>
            </a:xfrm>
            <a:custGeom>
              <a:rect b="b" l="l" r="r" t="t"/>
              <a:pathLst>
                <a:path extrusionOk="0" h="3972" w="4008">
                  <a:moveTo>
                    <a:pt x="3020" y="0"/>
                  </a:moveTo>
                  <a:cubicBezTo>
                    <a:pt x="2963" y="0"/>
                    <a:pt x="2905" y="24"/>
                    <a:pt x="2863" y="72"/>
                  </a:cubicBezTo>
                  <a:lnTo>
                    <a:pt x="86" y="2848"/>
                  </a:lnTo>
                  <a:cubicBezTo>
                    <a:pt x="1" y="2934"/>
                    <a:pt x="1" y="3067"/>
                    <a:pt x="86" y="3153"/>
                  </a:cubicBezTo>
                  <a:lnTo>
                    <a:pt x="831" y="3907"/>
                  </a:lnTo>
                  <a:cubicBezTo>
                    <a:pt x="873" y="3950"/>
                    <a:pt x="931" y="3971"/>
                    <a:pt x="988" y="3971"/>
                  </a:cubicBezTo>
                  <a:cubicBezTo>
                    <a:pt x="1045" y="3971"/>
                    <a:pt x="1102" y="3950"/>
                    <a:pt x="1145" y="3907"/>
                  </a:cubicBezTo>
                  <a:lnTo>
                    <a:pt x="3921" y="1121"/>
                  </a:lnTo>
                  <a:cubicBezTo>
                    <a:pt x="4007" y="1035"/>
                    <a:pt x="4007" y="902"/>
                    <a:pt x="3921" y="816"/>
                  </a:cubicBezTo>
                  <a:lnTo>
                    <a:pt x="3177" y="72"/>
                  </a:lnTo>
                  <a:cubicBezTo>
                    <a:pt x="3134" y="24"/>
                    <a:pt x="3077" y="0"/>
                    <a:pt x="3020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1"/>
            <p:cNvSpPr/>
            <p:nvPr/>
          </p:nvSpPr>
          <p:spPr>
            <a:xfrm>
              <a:off x="3235999" y="1990118"/>
              <a:ext cx="207621" cy="207621"/>
            </a:xfrm>
            <a:custGeom>
              <a:rect b="b" l="l" r="r" t="t"/>
              <a:pathLst>
                <a:path extrusionOk="0" h="7929" w="7929">
                  <a:moveTo>
                    <a:pt x="3969" y="1"/>
                  </a:moveTo>
                  <a:cubicBezTo>
                    <a:pt x="1775" y="1"/>
                    <a:pt x="1" y="1775"/>
                    <a:pt x="1" y="3960"/>
                  </a:cubicBezTo>
                  <a:cubicBezTo>
                    <a:pt x="1" y="6154"/>
                    <a:pt x="1775" y="7928"/>
                    <a:pt x="3969" y="7928"/>
                  </a:cubicBezTo>
                  <a:cubicBezTo>
                    <a:pt x="6154" y="7928"/>
                    <a:pt x="7928" y="6154"/>
                    <a:pt x="7928" y="3960"/>
                  </a:cubicBezTo>
                  <a:cubicBezTo>
                    <a:pt x="7928" y="1775"/>
                    <a:pt x="6154" y="1"/>
                    <a:pt x="39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1"/>
            <p:cNvSpPr/>
            <p:nvPr/>
          </p:nvSpPr>
          <p:spPr>
            <a:xfrm>
              <a:off x="3226023" y="1990066"/>
              <a:ext cx="192119" cy="181933"/>
            </a:xfrm>
            <a:custGeom>
              <a:rect b="b" l="l" r="r" t="t"/>
              <a:pathLst>
                <a:path extrusionOk="0" h="6948" w="7337">
                  <a:moveTo>
                    <a:pt x="4347" y="0"/>
                  </a:moveTo>
                  <a:cubicBezTo>
                    <a:pt x="3332" y="0"/>
                    <a:pt x="2318" y="389"/>
                    <a:pt x="1546" y="1167"/>
                  </a:cubicBezTo>
                  <a:cubicBezTo>
                    <a:pt x="0" y="2712"/>
                    <a:pt x="0" y="5221"/>
                    <a:pt x="1546" y="6767"/>
                  </a:cubicBezTo>
                  <a:cubicBezTo>
                    <a:pt x="1612" y="6833"/>
                    <a:pt x="1679" y="6891"/>
                    <a:pt x="1746" y="6948"/>
                  </a:cubicBezTo>
                  <a:cubicBezTo>
                    <a:pt x="372" y="5383"/>
                    <a:pt x="458" y="3017"/>
                    <a:pt x="1927" y="1548"/>
                  </a:cubicBezTo>
                  <a:cubicBezTo>
                    <a:pt x="2701" y="774"/>
                    <a:pt x="3716" y="384"/>
                    <a:pt x="4733" y="384"/>
                  </a:cubicBezTo>
                  <a:cubicBezTo>
                    <a:pt x="5659" y="384"/>
                    <a:pt x="6586" y="707"/>
                    <a:pt x="7336" y="1357"/>
                  </a:cubicBezTo>
                  <a:cubicBezTo>
                    <a:pt x="7279" y="1291"/>
                    <a:pt x="7212" y="1224"/>
                    <a:pt x="7155" y="1167"/>
                  </a:cubicBezTo>
                  <a:cubicBezTo>
                    <a:pt x="6378" y="389"/>
                    <a:pt x="5362" y="0"/>
                    <a:pt x="434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1"/>
            <p:cNvSpPr/>
            <p:nvPr/>
          </p:nvSpPr>
          <p:spPr>
            <a:xfrm>
              <a:off x="3252234" y="2013816"/>
              <a:ext cx="167401" cy="159938"/>
            </a:xfrm>
            <a:custGeom>
              <a:rect b="b" l="l" r="r" t="t"/>
              <a:pathLst>
                <a:path extrusionOk="0" h="6108" w="6393">
                  <a:moveTo>
                    <a:pt x="3325" y="1"/>
                  </a:moveTo>
                  <a:cubicBezTo>
                    <a:pt x="2577" y="1"/>
                    <a:pt x="1814" y="278"/>
                    <a:pt x="1193" y="899"/>
                  </a:cubicBezTo>
                  <a:cubicBezTo>
                    <a:pt x="1" y="2091"/>
                    <a:pt x="1" y="4018"/>
                    <a:pt x="1193" y="5211"/>
                  </a:cubicBezTo>
                  <a:cubicBezTo>
                    <a:pt x="1813" y="5830"/>
                    <a:pt x="2574" y="6107"/>
                    <a:pt x="3321" y="6107"/>
                  </a:cubicBezTo>
                  <a:cubicBezTo>
                    <a:pt x="4888" y="6107"/>
                    <a:pt x="6393" y="4889"/>
                    <a:pt x="6393" y="3055"/>
                  </a:cubicBezTo>
                  <a:cubicBezTo>
                    <a:pt x="6393" y="1216"/>
                    <a:pt x="4891" y="1"/>
                    <a:pt x="332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1"/>
            <p:cNvSpPr/>
            <p:nvPr/>
          </p:nvSpPr>
          <p:spPr>
            <a:xfrm>
              <a:off x="3275722" y="2029605"/>
              <a:ext cx="153654" cy="144175"/>
            </a:xfrm>
            <a:custGeom>
              <a:rect b="b" l="l" r="r" t="t"/>
              <a:pathLst>
                <a:path extrusionOk="0" h="5506" w="5868">
                  <a:moveTo>
                    <a:pt x="4255" y="0"/>
                  </a:moveTo>
                  <a:lnTo>
                    <a:pt x="4255" y="0"/>
                  </a:lnTo>
                  <a:cubicBezTo>
                    <a:pt x="5143" y="1212"/>
                    <a:pt x="5019" y="2891"/>
                    <a:pt x="3960" y="3959"/>
                  </a:cubicBezTo>
                  <a:cubicBezTo>
                    <a:pt x="3367" y="4547"/>
                    <a:pt x="2586" y="4849"/>
                    <a:pt x="1802" y="4849"/>
                  </a:cubicBezTo>
                  <a:cubicBezTo>
                    <a:pt x="1172" y="4849"/>
                    <a:pt x="540" y="4654"/>
                    <a:pt x="1" y="4255"/>
                  </a:cubicBezTo>
                  <a:lnTo>
                    <a:pt x="1" y="4255"/>
                  </a:lnTo>
                  <a:cubicBezTo>
                    <a:pt x="600" y="5078"/>
                    <a:pt x="1524" y="5505"/>
                    <a:pt x="2458" y="5505"/>
                  </a:cubicBezTo>
                  <a:cubicBezTo>
                    <a:pt x="3159" y="5505"/>
                    <a:pt x="3865" y="5265"/>
                    <a:pt x="4446" y="4770"/>
                  </a:cubicBezTo>
                  <a:cubicBezTo>
                    <a:pt x="5791" y="3606"/>
                    <a:pt x="5868" y="1546"/>
                    <a:pt x="4608" y="296"/>
                  </a:cubicBezTo>
                  <a:cubicBezTo>
                    <a:pt x="4494" y="191"/>
                    <a:pt x="4379" y="86"/>
                    <a:pt x="425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1"/>
            <p:cNvSpPr/>
            <p:nvPr/>
          </p:nvSpPr>
          <p:spPr>
            <a:xfrm>
              <a:off x="3065430" y="1990066"/>
              <a:ext cx="177587" cy="149464"/>
            </a:xfrm>
            <a:custGeom>
              <a:rect b="b" l="l" r="r" t="t"/>
              <a:pathLst>
                <a:path extrusionOk="0" h="5708" w="6782">
                  <a:moveTo>
                    <a:pt x="3369" y="1"/>
                  </a:moveTo>
                  <a:cubicBezTo>
                    <a:pt x="1279" y="1"/>
                    <a:pt x="1" y="2352"/>
                    <a:pt x="1182" y="4114"/>
                  </a:cubicBezTo>
                  <a:cubicBezTo>
                    <a:pt x="1674" y="4860"/>
                    <a:pt x="2504" y="5285"/>
                    <a:pt x="3371" y="5285"/>
                  </a:cubicBezTo>
                  <a:cubicBezTo>
                    <a:pt x="3614" y="5285"/>
                    <a:pt x="3859" y="5252"/>
                    <a:pt x="4101" y="5183"/>
                  </a:cubicBezTo>
                  <a:lnTo>
                    <a:pt x="5189" y="5689"/>
                  </a:lnTo>
                  <a:cubicBezTo>
                    <a:pt x="5217" y="5702"/>
                    <a:pt x="5247" y="5708"/>
                    <a:pt x="5276" y="5708"/>
                  </a:cubicBezTo>
                  <a:cubicBezTo>
                    <a:pt x="5393" y="5708"/>
                    <a:pt x="5502" y="5609"/>
                    <a:pt x="5494" y="5479"/>
                  </a:cubicBezTo>
                  <a:lnTo>
                    <a:pt x="5446" y="4286"/>
                  </a:lnTo>
                  <a:cubicBezTo>
                    <a:pt x="6782" y="2588"/>
                    <a:pt x="5637" y="89"/>
                    <a:pt x="3481" y="3"/>
                  </a:cubicBezTo>
                  <a:cubicBezTo>
                    <a:pt x="3443" y="1"/>
                    <a:pt x="3406" y="1"/>
                    <a:pt x="3369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1"/>
            <p:cNvSpPr/>
            <p:nvPr/>
          </p:nvSpPr>
          <p:spPr>
            <a:xfrm>
              <a:off x="3137832" y="2038089"/>
              <a:ext cx="20503" cy="52972"/>
            </a:xfrm>
            <a:custGeom>
              <a:rect b="b" l="l" r="r" t="t"/>
              <a:pathLst>
                <a:path extrusionOk="0" h="2023" w="783">
                  <a:moveTo>
                    <a:pt x="249" y="0"/>
                  </a:moveTo>
                  <a:cubicBezTo>
                    <a:pt x="1" y="19"/>
                    <a:pt x="1" y="401"/>
                    <a:pt x="249" y="420"/>
                  </a:cubicBezTo>
                  <a:lnTo>
                    <a:pt x="373" y="420"/>
                  </a:lnTo>
                  <a:lnTo>
                    <a:pt x="373" y="1823"/>
                  </a:lnTo>
                  <a:cubicBezTo>
                    <a:pt x="373" y="1937"/>
                    <a:pt x="468" y="2023"/>
                    <a:pt x="582" y="2023"/>
                  </a:cubicBezTo>
                  <a:cubicBezTo>
                    <a:pt x="687" y="2023"/>
                    <a:pt x="783" y="1927"/>
                    <a:pt x="783" y="1823"/>
                  </a:cubicBezTo>
                  <a:lnTo>
                    <a:pt x="783" y="210"/>
                  </a:lnTo>
                  <a:cubicBezTo>
                    <a:pt x="783" y="96"/>
                    <a:pt x="687" y="0"/>
                    <a:pt x="57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1"/>
            <p:cNvSpPr/>
            <p:nvPr/>
          </p:nvSpPr>
          <p:spPr>
            <a:xfrm>
              <a:off x="3137334" y="2082525"/>
              <a:ext cx="32338" cy="10814"/>
            </a:xfrm>
            <a:custGeom>
              <a:rect b="b" l="l" r="r" t="t"/>
              <a:pathLst>
                <a:path extrusionOk="0" h="413" w="1235">
                  <a:moveTo>
                    <a:pt x="971" y="0"/>
                  </a:moveTo>
                  <a:cubicBezTo>
                    <a:pt x="963" y="0"/>
                    <a:pt x="954" y="1"/>
                    <a:pt x="945" y="2"/>
                  </a:cubicBezTo>
                  <a:lnTo>
                    <a:pt x="258" y="2"/>
                  </a:lnTo>
                  <a:cubicBezTo>
                    <a:pt x="0" y="21"/>
                    <a:pt x="0" y="393"/>
                    <a:pt x="258" y="412"/>
                  </a:cubicBezTo>
                  <a:lnTo>
                    <a:pt x="945" y="412"/>
                  </a:lnTo>
                  <a:cubicBezTo>
                    <a:pt x="951" y="412"/>
                    <a:pt x="957" y="412"/>
                    <a:pt x="963" y="412"/>
                  </a:cubicBezTo>
                  <a:cubicBezTo>
                    <a:pt x="1232" y="412"/>
                    <a:pt x="1235" y="0"/>
                    <a:pt x="97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01"/>
            <p:cNvSpPr/>
            <p:nvPr/>
          </p:nvSpPr>
          <p:spPr>
            <a:xfrm>
              <a:off x="3139822" y="2021488"/>
              <a:ext cx="18513" cy="15868"/>
            </a:xfrm>
            <a:custGeom>
              <a:rect b="b" l="l" r="r" t="t"/>
              <a:pathLst>
                <a:path extrusionOk="0" h="606" w="707">
                  <a:moveTo>
                    <a:pt x="404" y="1"/>
                  </a:moveTo>
                  <a:cubicBezTo>
                    <a:pt x="330" y="1"/>
                    <a:pt x="254" y="29"/>
                    <a:pt x="192" y="91"/>
                  </a:cubicBezTo>
                  <a:cubicBezTo>
                    <a:pt x="1" y="281"/>
                    <a:pt x="134" y="606"/>
                    <a:pt x="402" y="606"/>
                  </a:cubicBezTo>
                  <a:cubicBezTo>
                    <a:pt x="573" y="606"/>
                    <a:pt x="707" y="472"/>
                    <a:pt x="707" y="301"/>
                  </a:cubicBezTo>
                  <a:cubicBezTo>
                    <a:pt x="707" y="120"/>
                    <a:pt x="559" y="1"/>
                    <a:pt x="40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01"/>
          <p:cNvGrpSpPr/>
          <p:nvPr/>
        </p:nvGrpSpPr>
        <p:grpSpPr>
          <a:xfrm>
            <a:off x="6384500" y="609692"/>
            <a:ext cx="283224" cy="366482"/>
            <a:chOff x="1361556" y="2425923"/>
            <a:chExt cx="283224" cy="366482"/>
          </a:xfrm>
        </p:grpSpPr>
        <p:sp>
          <p:nvSpPr>
            <p:cNvPr id="1107" name="Google Shape;1107;p101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rgbClr val="D6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1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488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01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01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01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01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01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01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01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01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01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01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1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01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01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01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01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01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01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101"/>
          <p:cNvSpPr txBox="1"/>
          <p:nvPr/>
        </p:nvSpPr>
        <p:spPr>
          <a:xfrm>
            <a:off x="583275" y="1034200"/>
            <a:ext cx="37140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many us undergraduate students use collaboration as a study tool for academic success, but often find the 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formation</a:t>
            </a: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scheduling</a:t>
            </a: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planning </a:t>
            </a: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of such groups quite 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difficult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7" name="Google Shape;1127;p101"/>
          <p:cNvSpPr txBox="1"/>
          <p:nvPr/>
        </p:nvSpPr>
        <p:spPr>
          <a:xfrm>
            <a:off x="4572002" y="1034200"/>
            <a:ext cx="3486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A centralized platform to foster academic partnerships with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 pre-planned</a:t>
            </a: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convenient </a:t>
            </a:r>
            <a:r>
              <a:rPr lang="en" sz="1600">
                <a:solidFill>
                  <a:srgbClr val="1A171B"/>
                </a:solidFill>
                <a:latin typeface="Poppins"/>
                <a:ea typeface="Poppins"/>
                <a:cs typeface="Poppins"/>
                <a:sym typeface="Poppins"/>
              </a:rPr>
              <a:t>study group sessions using preferences, schedules, and learning styles 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8" name="Google Shape;1128;p101"/>
          <p:cNvPicPr preferRelativeResize="0"/>
          <p:nvPr/>
        </p:nvPicPr>
        <p:blipFill rotWithShape="1">
          <a:blip r:embed="rId3">
            <a:alphaModFix/>
          </a:blip>
          <a:srcRect b="12518" l="0" r="0" t="0"/>
          <a:stretch/>
        </p:blipFill>
        <p:spPr>
          <a:xfrm>
            <a:off x="2875725" y="2899425"/>
            <a:ext cx="3208550" cy="2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64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color bar can indicate different kinds of tasks. Tasks should have title and description, with expand/collapse capabilities</a:t>
            </a:r>
            <a:endParaRPr/>
          </a:p>
        </p:txBody>
      </p:sp>
      <p:sp>
        <p:nvSpPr>
          <p:cNvPr id="1858" name="Google Shape;1858;p164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Amplenote Tasks</a:t>
            </a:r>
            <a:endParaRPr sz="2600"/>
          </a:p>
        </p:txBody>
      </p:sp>
      <p:pic>
        <p:nvPicPr>
          <p:cNvPr id="1859" name="Google Shape;185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99" y="496850"/>
            <a:ext cx="1983377" cy="42925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0" name="Google Shape;1860;p164"/>
          <p:cNvSpPr/>
          <p:nvPr/>
        </p:nvSpPr>
        <p:spPr>
          <a:xfrm rot="10800000">
            <a:off x="3770150" y="698542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65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Showing a single question at a time and scrolling </a:t>
            </a:r>
            <a:r>
              <a:rPr lang="en"/>
              <a:t>through</a:t>
            </a:r>
            <a:r>
              <a:rPr lang="en"/>
              <a:t> them creates an engaging experience</a:t>
            </a:r>
            <a:endParaRPr/>
          </a:p>
        </p:txBody>
      </p:sp>
      <p:sp>
        <p:nvSpPr>
          <p:cNvPr id="1866" name="Google Shape;1866;p165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Marriage Pact Survey</a:t>
            </a:r>
            <a:endParaRPr sz="2600"/>
          </a:p>
        </p:txBody>
      </p:sp>
      <p:pic>
        <p:nvPicPr>
          <p:cNvPr id="1867" name="Google Shape;186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50" y="565675"/>
            <a:ext cx="2035775" cy="44059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66"/>
          <p:cNvSpPr txBox="1"/>
          <p:nvPr>
            <p:ph type="title"/>
          </p:nvPr>
        </p:nvSpPr>
        <p:spPr>
          <a:xfrm>
            <a:off x="2427675" y="476275"/>
            <a:ext cx="4646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Feed &amp; Navbar</a:t>
            </a:r>
            <a:endParaRPr/>
          </a:p>
        </p:txBody>
      </p:sp>
      <p:pic>
        <p:nvPicPr>
          <p:cNvPr id="1873" name="Google Shape;187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00" y="1065500"/>
            <a:ext cx="1800925" cy="38976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67"/>
          <p:cNvSpPr txBox="1"/>
          <p:nvPr>
            <p:ph type="title"/>
          </p:nvPr>
        </p:nvSpPr>
        <p:spPr>
          <a:xfrm>
            <a:off x="3198325" y="555500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Sign-In</a:t>
            </a:r>
            <a:endParaRPr sz="2600"/>
          </a:p>
        </p:txBody>
      </p:sp>
      <p:pic>
        <p:nvPicPr>
          <p:cNvPr id="1879" name="Google Shape;187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175" y="1065500"/>
            <a:ext cx="1707750" cy="36959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68"/>
          <p:cNvSpPr txBox="1"/>
          <p:nvPr>
            <p:ph type="title"/>
          </p:nvPr>
        </p:nvSpPr>
        <p:spPr>
          <a:xfrm>
            <a:off x="3046975" y="6980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Canvas tasks list</a:t>
            </a:r>
            <a:endParaRPr sz="2600"/>
          </a:p>
        </p:txBody>
      </p:sp>
      <p:pic>
        <p:nvPicPr>
          <p:cNvPr id="1885" name="Google Shape;188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71" y="1124525"/>
            <a:ext cx="6163251" cy="36443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2"/>
          <p:cNvSpPr txBox="1"/>
          <p:nvPr>
            <p:ph type="title"/>
          </p:nvPr>
        </p:nvSpPr>
        <p:spPr>
          <a:xfrm>
            <a:off x="960450" y="2699650"/>
            <a:ext cx="42498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Heuristic </a:t>
            </a:r>
            <a:r>
              <a:rPr lang="en" sz="3800"/>
              <a:t>Evaluation</a:t>
            </a:r>
            <a:r>
              <a:rPr lang="en" sz="3800"/>
              <a:t> Results</a:t>
            </a:r>
            <a:endParaRPr sz="3800"/>
          </a:p>
        </p:txBody>
      </p:sp>
      <p:sp>
        <p:nvSpPr>
          <p:cNvPr id="1134" name="Google Shape;1134;p102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5" name="Google Shape;1135;p102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136" name="Google Shape;1136;p10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102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38" name="Google Shape;1138;p102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3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Summary</a:t>
            </a:r>
            <a:endParaRPr/>
          </a:p>
        </p:txBody>
      </p:sp>
      <p:graphicFrame>
        <p:nvGraphicFramePr>
          <p:cNvPr id="1144" name="Google Shape;1144;p103"/>
          <p:cNvGraphicFramePr/>
          <p:nvPr/>
        </p:nvGraphicFramePr>
        <p:xfrm>
          <a:off x="71325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{2392ABF1-67DE-4DFC-B544-31E4A95AD8F6}</a:tableStyleId>
              </a:tblPr>
              <a:tblGrid>
                <a:gridCol w="223837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Heuristic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0)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1)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2)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3)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4)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(total)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H1: Visibility of System Status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H2: Match b/w System &amp; World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H3: User Control &amp; Freedom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chemeClr val="accent5"/>
                          </a:highlight>
                        </a:rPr>
                        <a:t>H4: Consistency &amp; Standards</a:t>
                      </a:r>
                      <a:endParaRPr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5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5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11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H5: Error Prevention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H6: Recognition not Recall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H7: Flexibility &amp; Efficiency of Use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H8: Aesthetic &amp; Minimalist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H9: Help Users with Errors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H10: Help &amp; Documentation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H11: Accessible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H12. ​​Value Alignment &amp; Inclusion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Violations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chemeClr val="accent5"/>
                          </a:highlight>
                        </a:rPr>
                        <a:t>14</a:t>
                      </a:r>
                      <a:endParaRPr b="1"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chemeClr val="accent5"/>
                          </a:highlight>
                        </a:rPr>
                        <a:t>2</a:t>
                      </a:r>
                      <a:endParaRPr b="1"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1A171B"/>
      </a:dk1>
      <a:lt1>
        <a:srgbClr val="FFFFFF"/>
      </a:lt1>
      <a:dk2>
        <a:srgbClr val="D6EEF1"/>
      </a:dk2>
      <a:lt2>
        <a:srgbClr val="AAD6D6"/>
      </a:lt2>
      <a:accent1>
        <a:srgbClr val="84DDCF"/>
      </a:accent1>
      <a:accent2>
        <a:srgbClr val="6199BD"/>
      </a:accent2>
      <a:accent3>
        <a:srgbClr val="488696"/>
      </a:accent3>
      <a:accent4>
        <a:srgbClr val="FFFFFF"/>
      </a:accent4>
      <a:accent5>
        <a:srgbClr val="FFFFFF"/>
      </a:accent5>
      <a:accent6>
        <a:srgbClr val="FFFFFF"/>
      </a:accent6>
      <a:hlink>
        <a:srgbClr val="1A17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ockedIN colors">
  <a:themeElements>
    <a:clrScheme name="Simple Light">
      <a:dk1>
        <a:srgbClr val="000000"/>
      </a:dk1>
      <a:lt1>
        <a:srgbClr val="FFFFFF"/>
      </a:lt1>
      <a:dk2>
        <a:srgbClr val="D7ECFE"/>
      </a:dk2>
      <a:lt2>
        <a:srgbClr val="EEEEEE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